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38"/>
  </p:notesMasterIdLst>
  <p:handoutMasterIdLst>
    <p:handoutMasterId r:id="rId39"/>
  </p:handoutMasterIdLst>
  <p:sldIdLst>
    <p:sldId id="256" r:id="rId2"/>
    <p:sldId id="379" r:id="rId3"/>
    <p:sldId id="350" r:id="rId4"/>
    <p:sldId id="353" r:id="rId5"/>
    <p:sldId id="355" r:id="rId6"/>
    <p:sldId id="377" r:id="rId7"/>
    <p:sldId id="360" r:id="rId8"/>
    <p:sldId id="336" r:id="rId9"/>
    <p:sldId id="361" r:id="rId10"/>
    <p:sldId id="266" r:id="rId11"/>
    <p:sldId id="270" r:id="rId12"/>
    <p:sldId id="268" r:id="rId13"/>
    <p:sldId id="269" r:id="rId14"/>
    <p:sldId id="380" r:id="rId15"/>
    <p:sldId id="300" r:id="rId16"/>
    <p:sldId id="272" r:id="rId17"/>
    <p:sldId id="273" r:id="rId18"/>
    <p:sldId id="275" r:id="rId19"/>
    <p:sldId id="286" r:id="rId20"/>
    <p:sldId id="287" r:id="rId21"/>
    <p:sldId id="280" r:id="rId22"/>
    <p:sldId id="281" r:id="rId23"/>
    <p:sldId id="282" r:id="rId24"/>
    <p:sldId id="283" r:id="rId25"/>
    <p:sldId id="362" r:id="rId26"/>
    <p:sldId id="378" r:id="rId27"/>
    <p:sldId id="365" r:id="rId28"/>
    <p:sldId id="366" r:id="rId29"/>
    <p:sldId id="368" r:id="rId30"/>
    <p:sldId id="367" r:id="rId31"/>
    <p:sldId id="369" r:id="rId32"/>
    <p:sldId id="374" r:id="rId33"/>
    <p:sldId id="371" r:id="rId34"/>
    <p:sldId id="372" r:id="rId35"/>
    <p:sldId id="373" r:id="rId36"/>
    <p:sldId id="364"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04E"/>
    <a:srgbClr val="263755"/>
    <a:srgbClr val="3B5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170EBD-13B4-40CF-8ECB-3F6E7D2B77DD}" v="203" dt="2019-10-14T20:50:26.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1" autoAdjust="0"/>
    <p:restoredTop sz="46690" autoAdjust="0"/>
  </p:normalViewPr>
  <p:slideViewPr>
    <p:cSldViewPr snapToGrid="0" snapToObjects="1">
      <p:cViewPr varScale="1">
        <p:scale>
          <a:sx n="71" d="100"/>
          <a:sy n="71" d="100"/>
        </p:scale>
        <p:origin x="2352" y="60"/>
      </p:cViewPr>
      <p:guideLst>
        <p:guide orient="horz" pos="1620"/>
        <p:guide pos="2880"/>
      </p:guideLst>
    </p:cSldViewPr>
  </p:slideViewPr>
  <p:notesTextViewPr>
    <p:cViewPr>
      <p:scale>
        <a:sx n="3" d="2"/>
        <a:sy n="3" d="2"/>
      </p:scale>
      <p:origin x="0" y="0"/>
    </p:cViewPr>
  </p:notesTextViewPr>
  <p:notesViewPr>
    <p:cSldViewPr snapToGrid="0" snapToObjects="1">
      <p:cViewPr varScale="1">
        <p:scale>
          <a:sx n="88" d="100"/>
          <a:sy n="88" d="100"/>
        </p:scale>
        <p:origin x="38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S, John" userId="68d24264-8ab7-4f5d-9424-3245e443458e" providerId="ADAL" clId="{50170EBD-13B4-40CF-8ECB-3F6E7D2B77DD}"/>
    <pc:docChg chg="undo custSel mod addSld delSld modSld">
      <pc:chgData name="MOSS, John" userId="68d24264-8ab7-4f5d-9424-3245e443458e" providerId="ADAL" clId="{50170EBD-13B4-40CF-8ECB-3F6E7D2B77DD}" dt="2019-10-14T20:48:50.603" v="395" actId="20577"/>
      <pc:docMkLst>
        <pc:docMk/>
      </pc:docMkLst>
      <pc:sldChg chg="modSp">
        <pc:chgData name="MOSS, John" userId="68d24264-8ab7-4f5d-9424-3245e443458e" providerId="ADAL" clId="{50170EBD-13B4-40CF-8ECB-3F6E7D2B77DD}" dt="2019-10-14T12:53:43.332" v="158" actId="20577"/>
        <pc:sldMkLst>
          <pc:docMk/>
          <pc:sldMk cId="568636011" sldId="256"/>
        </pc:sldMkLst>
        <pc:spChg chg="mod">
          <ac:chgData name="MOSS, John" userId="68d24264-8ab7-4f5d-9424-3245e443458e" providerId="ADAL" clId="{50170EBD-13B4-40CF-8ECB-3F6E7D2B77DD}" dt="2019-10-14T12:53:43.332" v="158" actId="20577"/>
          <ac:spMkLst>
            <pc:docMk/>
            <pc:sldMk cId="568636011" sldId="256"/>
            <ac:spMk id="3" creationId="{00000000-0000-0000-0000-000000000000}"/>
          </ac:spMkLst>
        </pc:spChg>
        <pc:spChg chg="mod">
          <ac:chgData name="MOSS, John" userId="68d24264-8ab7-4f5d-9424-3245e443458e" providerId="ADAL" clId="{50170EBD-13B4-40CF-8ECB-3F6E7D2B77DD}" dt="2019-10-14T09:03:13.098" v="4" actId="27636"/>
          <ac:spMkLst>
            <pc:docMk/>
            <pc:sldMk cId="568636011" sldId="256"/>
            <ac:spMk id="4" creationId="{00000000-0000-0000-0000-000000000000}"/>
          </ac:spMkLst>
        </pc:spChg>
      </pc:sldChg>
      <pc:sldChg chg="addSp delSp modSp">
        <pc:chgData name="MOSS, John" userId="68d24264-8ab7-4f5d-9424-3245e443458e" providerId="ADAL" clId="{50170EBD-13B4-40CF-8ECB-3F6E7D2B77DD}" dt="2019-10-14T19:35:31.228" v="277" actId="1076"/>
        <pc:sldMkLst>
          <pc:docMk/>
          <pc:sldMk cId="4066475334" sldId="266"/>
        </pc:sldMkLst>
        <pc:picChg chg="add mod">
          <ac:chgData name="MOSS, John" userId="68d24264-8ab7-4f5d-9424-3245e443458e" providerId="ADAL" clId="{50170EBD-13B4-40CF-8ECB-3F6E7D2B77DD}" dt="2019-10-14T19:35:31.228" v="277" actId="1076"/>
          <ac:picMkLst>
            <pc:docMk/>
            <pc:sldMk cId="4066475334" sldId="266"/>
            <ac:picMk id="2050" creationId="{14EFDB87-884D-4270-B804-AFF7EDC0C831}"/>
          </ac:picMkLst>
        </pc:picChg>
        <pc:picChg chg="del">
          <ac:chgData name="MOSS, John" userId="68d24264-8ab7-4f5d-9424-3245e443458e" providerId="ADAL" clId="{50170EBD-13B4-40CF-8ECB-3F6E7D2B77DD}" dt="2019-10-14T19:35:13.295" v="269" actId="478"/>
          <ac:picMkLst>
            <pc:docMk/>
            <pc:sldMk cId="4066475334" sldId="266"/>
            <ac:picMk id="8194" creationId="{D6D3B4A3-2294-4F4C-A16B-A6F4D8348527}"/>
          </ac:picMkLst>
        </pc:picChg>
      </pc:sldChg>
      <pc:sldChg chg="modSp">
        <pc:chgData name="MOSS, John" userId="68d24264-8ab7-4f5d-9424-3245e443458e" providerId="ADAL" clId="{50170EBD-13B4-40CF-8ECB-3F6E7D2B77DD}" dt="2019-10-14T10:02:08.159" v="35" actId="20577"/>
        <pc:sldMkLst>
          <pc:docMk/>
          <pc:sldMk cId="1760444310" sldId="268"/>
        </pc:sldMkLst>
        <pc:spChg chg="mod">
          <ac:chgData name="MOSS, John" userId="68d24264-8ab7-4f5d-9424-3245e443458e" providerId="ADAL" clId="{50170EBD-13B4-40CF-8ECB-3F6E7D2B77DD}" dt="2019-10-14T10:02:08.159" v="35" actId="20577"/>
          <ac:spMkLst>
            <pc:docMk/>
            <pc:sldMk cId="1760444310" sldId="268"/>
            <ac:spMk id="37891" creationId="{00000000-0000-0000-0000-000000000000}"/>
          </ac:spMkLst>
        </pc:spChg>
      </pc:sldChg>
      <pc:sldChg chg="addSp modSp modAnim">
        <pc:chgData name="MOSS, John" userId="68d24264-8ab7-4f5d-9424-3245e443458e" providerId="ADAL" clId="{50170EBD-13B4-40CF-8ECB-3F6E7D2B77DD}" dt="2019-10-14T19:37:55.333" v="313" actId="1076"/>
        <pc:sldMkLst>
          <pc:docMk/>
          <pc:sldMk cId="2750567740" sldId="270"/>
        </pc:sldMkLst>
        <pc:spChg chg="add mod">
          <ac:chgData name="MOSS, John" userId="68d24264-8ab7-4f5d-9424-3245e443458e" providerId="ADAL" clId="{50170EBD-13B4-40CF-8ECB-3F6E7D2B77DD}" dt="2019-10-14T19:37:55.333" v="313" actId="1076"/>
          <ac:spMkLst>
            <pc:docMk/>
            <pc:sldMk cId="2750567740" sldId="270"/>
            <ac:spMk id="6" creationId="{05FF6BE9-BF52-456C-A2A6-98B9C79D2E6A}"/>
          </ac:spMkLst>
        </pc:spChg>
      </pc:sldChg>
      <pc:sldChg chg="modSp modAnim">
        <pc:chgData name="MOSS, John" userId="68d24264-8ab7-4f5d-9424-3245e443458e" providerId="ADAL" clId="{50170EBD-13B4-40CF-8ECB-3F6E7D2B77DD}" dt="2019-10-14T10:11:40.505" v="41" actId="1076"/>
        <pc:sldMkLst>
          <pc:docMk/>
          <pc:sldMk cId="1074482793" sldId="273"/>
        </pc:sldMkLst>
        <pc:spChg chg="mod">
          <ac:chgData name="MOSS, John" userId="68d24264-8ab7-4f5d-9424-3245e443458e" providerId="ADAL" clId="{50170EBD-13B4-40CF-8ECB-3F6E7D2B77DD}" dt="2019-10-14T10:11:40.505" v="41" actId="1076"/>
          <ac:spMkLst>
            <pc:docMk/>
            <pc:sldMk cId="1074482793" sldId="273"/>
            <ac:spMk id="37890" creationId="{00000000-0000-0000-0000-000000000000}"/>
          </ac:spMkLst>
        </pc:spChg>
      </pc:sldChg>
      <pc:sldChg chg="del">
        <pc:chgData name="MOSS, John" userId="68d24264-8ab7-4f5d-9424-3245e443458e" providerId="ADAL" clId="{50170EBD-13B4-40CF-8ECB-3F6E7D2B77DD}" dt="2019-10-14T19:54:14.102" v="322" actId="47"/>
        <pc:sldMkLst>
          <pc:docMk/>
          <pc:sldMk cId="1656820515" sldId="274"/>
        </pc:sldMkLst>
      </pc:sldChg>
      <pc:sldChg chg="modSp">
        <pc:chgData name="MOSS, John" userId="68d24264-8ab7-4f5d-9424-3245e443458e" providerId="ADAL" clId="{50170EBD-13B4-40CF-8ECB-3F6E7D2B77DD}" dt="2019-10-14T19:54:26.304" v="323" actId="14100"/>
        <pc:sldMkLst>
          <pc:docMk/>
          <pc:sldMk cId="3607477325" sldId="275"/>
        </pc:sldMkLst>
        <pc:spChg chg="mod">
          <ac:chgData name="MOSS, John" userId="68d24264-8ab7-4f5d-9424-3245e443458e" providerId="ADAL" clId="{50170EBD-13B4-40CF-8ECB-3F6E7D2B77DD}" dt="2019-10-14T19:54:26.304" v="323" actId="14100"/>
          <ac:spMkLst>
            <pc:docMk/>
            <pc:sldMk cId="3607477325" sldId="275"/>
            <ac:spMk id="8" creationId="{00000000-0000-0000-0000-000000000000}"/>
          </ac:spMkLst>
        </pc:spChg>
      </pc:sldChg>
      <pc:sldChg chg="modSp">
        <pc:chgData name="MOSS, John" userId="68d24264-8ab7-4f5d-9424-3245e443458e" providerId="ADAL" clId="{50170EBD-13B4-40CF-8ECB-3F6E7D2B77DD}" dt="2019-10-14T10:40:27.497" v="42" actId="14100"/>
        <pc:sldMkLst>
          <pc:docMk/>
          <pc:sldMk cId="3280556749" sldId="281"/>
        </pc:sldMkLst>
        <pc:spChg chg="mod">
          <ac:chgData name="MOSS, John" userId="68d24264-8ab7-4f5d-9424-3245e443458e" providerId="ADAL" clId="{50170EBD-13B4-40CF-8ECB-3F6E7D2B77DD}" dt="2019-10-14T10:40:27.497" v="42" actId="14100"/>
          <ac:spMkLst>
            <pc:docMk/>
            <pc:sldMk cId="3280556749" sldId="281"/>
            <ac:spMk id="3" creationId="{00000000-0000-0000-0000-000000000000}"/>
          </ac:spMkLst>
        </pc:spChg>
      </pc:sldChg>
      <pc:sldChg chg="modSp modNotesTx">
        <pc:chgData name="MOSS, John" userId="68d24264-8ab7-4f5d-9424-3245e443458e" providerId="ADAL" clId="{50170EBD-13B4-40CF-8ECB-3F6E7D2B77DD}" dt="2019-10-14T11:24:09.800" v="81" actId="1076"/>
        <pc:sldMkLst>
          <pc:docMk/>
          <pc:sldMk cId="3951885542" sldId="283"/>
        </pc:sldMkLst>
        <pc:spChg chg="mod">
          <ac:chgData name="MOSS, John" userId="68d24264-8ab7-4f5d-9424-3245e443458e" providerId="ADAL" clId="{50170EBD-13B4-40CF-8ECB-3F6E7D2B77DD}" dt="2019-10-14T11:24:09.800" v="81" actId="1076"/>
          <ac:spMkLst>
            <pc:docMk/>
            <pc:sldMk cId="3951885542" sldId="283"/>
            <ac:spMk id="3" creationId="{00000000-0000-0000-0000-000000000000}"/>
          </ac:spMkLst>
        </pc:spChg>
      </pc:sldChg>
      <pc:sldChg chg="modSp modNotesTx">
        <pc:chgData name="MOSS, John" userId="68d24264-8ab7-4f5d-9424-3245e443458e" providerId="ADAL" clId="{50170EBD-13B4-40CF-8ECB-3F6E7D2B77DD}" dt="2019-10-14T20:02:46.807" v="335" actId="20577"/>
        <pc:sldMkLst>
          <pc:docMk/>
          <pc:sldMk cId="3979859527" sldId="286"/>
        </pc:sldMkLst>
        <pc:spChg chg="mod">
          <ac:chgData name="MOSS, John" userId="68d24264-8ab7-4f5d-9424-3245e443458e" providerId="ADAL" clId="{50170EBD-13B4-40CF-8ECB-3F6E7D2B77DD}" dt="2019-10-14T20:02:46.807" v="335" actId="20577"/>
          <ac:spMkLst>
            <pc:docMk/>
            <pc:sldMk cId="3979859527" sldId="286"/>
            <ac:spMk id="37891" creationId="{00000000-0000-0000-0000-000000000000}"/>
          </ac:spMkLst>
        </pc:spChg>
        <pc:picChg chg="mod">
          <ac:chgData name="MOSS, John" userId="68d24264-8ab7-4f5d-9424-3245e443458e" providerId="ADAL" clId="{50170EBD-13B4-40CF-8ECB-3F6E7D2B77DD}" dt="2019-10-14T10:43:29.178" v="48" actId="1076"/>
          <ac:picMkLst>
            <pc:docMk/>
            <pc:sldMk cId="3979859527" sldId="286"/>
            <ac:picMk id="6150" creationId="{712469E9-62B8-4343-A65C-418F13F669DC}"/>
          </ac:picMkLst>
        </pc:picChg>
      </pc:sldChg>
      <pc:sldChg chg="modNotesTx">
        <pc:chgData name="MOSS, John" userId="68d24264-8ab7-4f5d-9424-3245e443458e" providerId="ADAL" clId="{50170EBD-13B4-40CF-8ECB-3F6E7D2B77DD}" dt="2019-10-14T10:42:53.209" v="46" actId="20577"/>
        <pc:sldMkLst>
          <pc:docMk/>
          <pc:sldMk cId="4059947280" sldId="287"/>
        </pc:sldMkLst>
      </pc:sldChg>
      <pc:sldChg chg="del">
        <pc:chgData name="MOSS, John" userId="68d24264-8ab7-4f5d-9424-3245e443458e" providerId="ADAL" clId="{50170EBD-13B4-40CF-8ECB-3F6E7D2B77DD}" dt="2019-10-14T11:31:53.541" v="88" actId="47"/>
        <pc:sldMkLst>
          <pc:docMk/>
          <pc:sldMk cId="3815958282" sldId="288"/>
        </pc:sldMkLst>
      </pc:sldChg>
      <pc:sldChg chg="modNotesTx">
        <pc:chgData name="MOSS, John" userId="68d24264-8ab7-4f5d-9424-3245e443458e" providerId="ADAL" clId="{50170EBD-13B4-40CF-8ECB-3F6E7D2B77DD}" dt="2019-10-14T19:44:11.364" v="321" actId="20577"/>
        <pc:sldMkLst>
          <pc:docMk/>
          <pc:sldMk cId="3865815737" sldId="300"/>
        </pc:sldMkLst>
      </pc:sldChg>
      <pc:sldChg chg="modSp modAnim">
        <pc:chgData name="MOSS, John" userId="68d24264-8ab7-4f5d-9424-3245e443458e" providerId="ADAL" clId="{50170EBD-13B4-40CF-8ECB-3F6E7D2B77DD}" dt="2019-10-14T19:29:31.371" v="268" actId="207"/>
        <pc:sldMkLst>
          <pc:docMk/>
          <pc:sldMk cId="3967259646" sldId="336"/>
        </pc:sldMkLst>
        <pc:spChg chg="mod">
          <ac:chgData name="MOSS, John" userId="68d24264-8ab7-4f5d-9424-3245e443458e" providerId="ADAL" clId="{50170EBD-13B4-40CF-8ECB-3F6E7D2B77DD}" dt="2019-10-14T19:29:31.371" v="268" actId="207"/>
          <ac:spMkLst>
            <pc:docMk/>
            <pc:sldMk cId="3967259646" sldId="336"/>
            <ac:spMk id="6" creationId="{B7CCDF19-7067-4EFF-87A1-8B61CC9C2946}"/>
          </ac:spMkLst>
        </pc:spChg>
      </pc:sldChg>
      <pc:sldChg chg="modSp">
        <pc:chgData name="MOSS, John" userId="68d24264-8ab7-4f5d-9424-3245e443458e" providerId="ADAL" clId="{50170EBD-13B4-40CF-8ECB-3F6E7D2B77DD}" dt="2019-10-14T09:04:52.124" v="7" actId="20577"/>
        <pc:sldMkLst>
          <pc:docMk/>
          <pc:sldMk cId="2099105428" sldId="353"/>
        </pc:sldMkLst>
        <pc:spChg chg="mod">
          <ac:chgData name="MOSS, John" userId="68d24264-8ab7-4f5d-9424-3245e443458e" providerId="ADAL" clId="{50170EBD-13B4-40CF-8ECB-3F6E7D2B77DD}" dt="2019-10-14T09:04:52.124" v="7" actId="20577"/>
          <ac:spMkLst>
            <pc:docMk/>
            <pc:sldMk cId="2099105428" sldId="353"/>
            <ac:spMk id="5" creationId="{3BC13395-DF2C-4165-A4C6-5022AC8C16D9}"/>
          </ac:spMkLst>
        </pc:spChg>
      </pc:sldChg>
      <pc:sldChg chg="modSp">
        <pc:chgData name="MOSS, John" userId="68d24264-8ab7-4f5d-9424-3245e443458e" providerId="ADAL" clId="{50170EBD-13B4-40CF-8ECB-3F6E7D2B77DD}" dt="2019-10-14T09:18:16.852" v="12" actId="20577"/>
        <pc:sldMkLst>
          <pc:docMk/>
          <pc:sldMk cId="1233261973" sldId="355"/>
        </pc:sldMkLst>
        <pc:spChg chg="mod">
          <ac:chgData name="MOSS, John" userId="68d24264-8ab7-4f5d-9424-3245e443458e" providerId="ADAL" clId="{50170EBD-13B4-40CF-8ECB-3F6E7D2B77DD}" dt="2019-10-14T09:18:16.852" v="12" actId="20577"/>
          <ac:spMkLst>
            <pc:docMk/>
            <pc:sldMk cId="1233261973" sldId="355"/>
            <ac:spMk id="6" creationId="{EC085338-7A69-47FB-9D1C-920D0E79218F}"/>
          </ac:spMkLst>
        </pc:spChg>
      </pc:sldChg>
      <pc:sldChg chg="modSp modAnim">
        <pc:chgData name="MOSS, John" userId="68d24264-8ab7-4f5d-9424-3245e443458e" providerId="ADAL" clId="{50170EBD-13B4-40CF-8ECB-3F6E7D2B77DD}" dt="2019-10-14T19:28:57.519" v="265" actId="1076"/>
        <pc:sldMkLst>
          <pc:docMk/>
          <pc:sldMk cId="1199282287" sldId="360"/>
        </pc:sldMkLst>
        <pc:picChg chg="mod">
          <ac:chgData name="MOSS, John" userId="68d24264-8ab7-4f5d-9424-3245e443458e" providerId="ADAL" clId="{50170EBD-13B4-40CF-8ECB-3F6E7D2B77DD}" dt="2019-10-14T19:28:57.519" v="265" actId="1076"/>
          <ac:picMkLst>
            <pc:docMk/>
            <pc:sldMk cId="1199282287" sldId="360"/>
            <ac:picMk id="3074" creationId="{DF2D424F-6F10-4FF4-86A5-8AAD0112E593}"/>
          </ac:picMkLst>
        </pc:picChg>
        <pc:picChg chg="mod">
          <ac:chgData name="MOSS, John" userId="68d24264-8ab7-4f5d-9424-3245e443458e" providerId="ADAL" clId="{50170EBD-13B4-40CF-8ECB-3F6E7D2B77DD}" dt="2019-10-14T19:28:55.563" v="264" actId="1076"/>
          <ac:picMkLst>
            <pc:docMk/>
            <pc:sldMk cId="1199282287" sldId="360"/>
            <ac:picMk id="3076" creationId="{2687CF6E-3DF3-4B96-BAAD-2868699E78C7}"/>
          </ac:picMkLst>
        </pc:picChg>
      </pc:sldChg>
      <pc:sldChg chg="modSp modNotesTx">
        <pc:chgData name="MOSS, John" userId="68d24264-8ab7-4f5d-9424-3245e443458e" providerId="ADAL" clId="{50170EBD-13B4-40CF-8ECB-3F6E7D2B77DD}" dt="2019-10-14T09:52:13.598" v="34" actId="20577"/>
        <pc:sldMkLst>
          <pc:docMk/>
          <pc:sldMk cId="1129267787" sldId="361"/>
        </pc:sldMkLst>
        <pc:spChg chg="mod">
          <ac:chgData name="MOSS, John" userId="68d24264-8ab7-4f5d-9424-3245e443458e" providerId="ADAL" clId="{50170EBD-13B4-40CF-8ECB-3F6E7D2B77DD}" dt="2019-10-14T09:52:13.598" v="34" actId="20577"/>
          <ac:spMkLst>
            <pc:docMk/>
            <pc:sldMk cId="1129267787" sldId="361"/>
            <ac:spMk id="9" creationId="{50DB6A95-10D0-4C96-BFFE-D9F291C3C241}"/>
          </ac:spMkLst>
        </pc:spChg>
      </pc:sldChg>
      <pc:sldChg chg="addSp delSp modSp modAnim">
        <pc:chgData name="MOSS, John" userId="68d24264-8ab7-4f5d-9424-3245e443458e" providerId="ADAL" clId="{50170EBD-13B4-40CF-8ECB-3F6E7D2B77DD}" dt="2019-10-14T18:53:44.421" v="262" actId="20577"/>
        <pc:sldMkLst>
          <pc:docMk/>
          <pc:sldMk cId="3475625926" sldId="364"/>
        </pc:sldMkLst>
        <pc:spChg chg="mod">
          <ac:chgData name="MOSS, John" userId="68d24264-8ab7-4f5d-9424-3245e443458e" providerId="ADAL" clId="{50170EBD-13B4-40CF-8ECB-3F6E7D2B77DD}" dt="2019-10-14T18:53:44.421" v="262" actId="20577"/>
          <ac:spMkLst>
            <pc:docMk/>
            <pc:sldMk cId="3475625926" sldId="364"/>
            <ac:spMk id="2" creationId="{6599A906-48AC-4B03-A13F-5E0C2CA3A8B4}"/>
          </ac:spMkLst>
        </pc:spChg>
        <pc:spChg chg="add mod">
          <ac:chgData name="MOSS, John" userId="68d24264-8ab7-4f5d-9424-3245e443458e" providerId="ADAL" clId="{50170EBD-13B4-40CF-8ECB-3F6E7D2B77DD}" dt="2019-10-14T18:43:46.882" v="234" actId="20577"/>
          <ac:spMkLst>
            <pc:docMk/>
            <pc:sldMk cId="3475625926" sldId="364"/>
            <ac:spMk id="6" creationId="{A92630EC-41F5-4A50-B504-97C2DDF579BF}"/>
          </ac:spMkLst>
        </pc:spChg>
        <pc:picChg chg="add mod">
          <ac:chgData name="MOSS, John" userId="68d24264-8ab7-4f5d-9424-3245e443458e" providerId="ADAL" clId="{50170EBD-13B4-40CF-8ECB-3F6E7D2B77DD}" dt="2019-10-14T18:53:08.349" v="237" actId="1076"/>
          <ac:picMkLst>
            <pc:docMk/>
            <pc:sldMk cId="3475625926" sldId="364"/>
            <ac:picMk id="3" creationId="{29424D36-71E2-4E91-B0E4-9CAB5E9232FA}"/>
          </ac:picMkLst>
        </pc:picChg>
        <pc:picChg chg="del mod">
          <ac:chgData name="MOSS, John" userId="68d24264-8ab7-4f5d-9424-3245e443458e" providerId="ADAL" clId="{50170EBD-13B4-40CF-8ECB-3F6E7D2B77DD}" dt="2019-10-14T18:19:56.433" v="167" actId="478"/>
          <ac:picMkLst>
            <pc:docMk/>
            <pc:sldMk cId="3475625926" sldId="364"/>
            <ac:picMk id="5" creationId="{2E5070B1-6BB0-4AC4-A350-B741F8BFE5CC}"/>
          </ac:picMkLst>
        </pc:picChg>
      </pc:sldChg>
      <pc:sldChg chg="modSp modNotesTx">
        <pc:chgData name="MOSS, John" userId="68d24264-8ab7-4f5d-9424-3245e443458e" providerId="ADAL" clId="{50170EBD-13B4-40CF-8ECB-3F6E7D2B77DD}" dt="2019-10-14T20:48:50.603" v="395" actId="20577"/>
        <pc:sldMkLst>
          <pc:docMk/>
          <pc:sldMk cId="3426464439" sldId="365"/>
        </pc:sldMkLst>
        <pc:picChg chg="mod">
          <ac:chgData name="MOSS, John" userId="68d24264-8ab7-4f5d-9424-3245e443458e" providerId="ADAL" clId="{50170EBD-13B4-40CF-8ECB-3F6E7D2B77DD}" dt="2019-10-14T20:40:19.852" v="394" actId="1076"/>
          <ac:picMkLst>
            <pc:docMk/>
            <pc:sldMk cId="3426464439" sldId="365"/>
            <ac:picMk id="9220" creationId="{23B4ECE7-1C6D-43ED-9ED8-938D348DF4B5}"/>
          </ac:picMkLst>
        </pc:picChg>
      </pc:sldChg>
      <pc:sldChg chg="modSp modNotesTx">
        <pc:chgData name="MOSS, John" userId="68d24264-8ab7-4f5d-9424-3245e443458e" providerId="ADAL" clId="{50170EBD-13B4-40CF-8ECB-3F6E7D2B77DD}" dt="2019-10-14T11:09:51.250" v="79" actId="20577"/>
        <pc:sldMkLst>
          <pc:docMk/>
          <pc:sldMk cId="934727049" sldId="366"/>
        </pc:sldMkLst>
        <pc:spChg chg="mod">
          <ac:chgData name="MOSS, John" userId="68d24264-8ab7-4f5d-9424-3245e443458e" providerId="ADAL" clId="{50170EBD-13B4-40CF-8ECB-3F6E7D2B77DD}" dt="2019-10-14T11:02:13.880" v="52" actId="207"/>
          <ac:spMkLst>
            <pc:docMk/>
            <pc:sldMk cId="934727049" sldId="366"/>
            <ac:spMk id="3" creationId="{ACCDB6A0-207A-48ED-80C6-E20689053CE8}"/>
          </ac:spMkLst>
        </pc:spChg>
      </pc:sldChg>
      <pc:sldChg chg="modNotesTx">
        <pc:chgData name="MOSS, John" userId="68d24264-8ab7-4f5d-9424-3245e443458e" providerId="ADAL" clId="{50170EBD-13B4-40CF-8ECB-3F6E7D2B77DD}" dt="2019-10-14T11:10:38.531" v="80" actId="6549"/>
        <pc:sldMkLst>
          <pc:docMk/>
          <pc:sldMk cId="2455332565" sldId="368"/>
        </pc:sldMkLst>
      </pc:sldChg>
      <pc:sldChg chg="addSp delSp modSp">
        <pc:chgData name="MOSS, John" userId="68d24264-8ab7-4f5d-9424-3245e443458e" providerId="ADAL" clId="{50170EBD-13B4-40CF-8ECB-3F6E7D2B77DD}" dt="2019-10-14T20:35:48.691" v="392" actId="14100"/>
        <pc:sldMkLst>
          <pc:docMk/>
          <pc:sldMk cId="2868740199" sldId="371"/>
        </pc:sldMkLst>
        <pc:spChg chg="mod">
          <ac:chgData name="MOSS, John" userId="68d24264-8ab7-4f5d-9424-3245e443458e" providerId="ADAL" clId="{50170EBD-13B4-40CF-8ECB-3F6E7D2B77DD}" dt="2019-10-14T20:35:48.691" v="392" actId="14100"/>
          <ac:spMkLst>
            <pc:docMk/>
            <pc:sldMk cId="2868740199" sldId="371"/>
            <ac:spMk id="3" creationId="{215D639D-7095-4FE7-95F2-25CC3AC56995}"/>
          </ac:spMkLst>
        </pc:spChg>
        <pc:picChg chg="add del mod">
          <ac:chgData name="MOSS, John" userId="68d24264-8ab7-4f5d-9424-3245e443458e" providerId="ADAL" clId="{50170EBD-13B4-40CF-8ECB-3F6E7D2B77DD}" dt="2019-10-14T11:26:44.825" v="86" actId="478"/>
          <ac:picMkLst>
            <pc:docMk/>
            <pc:sldMk cId="2868740199" sldId="371"/>
            <ac:picMk id="5" creationId="{D9A59262-F538-4FD3-86E7-E14AB9FC316B}"/>
          </ac:picMkLst>
        </pc:picChg>
        <pc:picChg chg="mod">
          <ac:chgData name="MOSS, John" userId="68d24264-8ab7-4f5d-9424-3245e443458e" providerId="ADAL" clId="{50170EBD-13B4-40CF-8ECB-3F6E7D2B77DD}" dt="2019-10-14T11:26:49.756" v="87" actId="1076"/>
          <ac:picMkLst>
            <pc:docMk/>
            <pc:sldMk cId="2868740199" sldId="371"/>
            <ac:picMk id="2050" creationId="{818A8A2E-F169-4068-BFE8-AF1B9F584E51}"/>
          </ac:picMkLst>
        </pc:picChg>
      </pc:sldChg>
      <pc:sldChg chg="addSp modSp modAnim">
        <pc:chgData name="MOSS, John" userId="68d24264-8ab7-4f5d-9424-3245e443458e" providerId="ADAL" clId="{50170EBD-13B4-40CF-8ECB-3F6E7D2B77DD}" dt="2019-10-14T12:10:39.230" v="155"/>
        <pc:sldMkLst>
          <pc:docMk/>
          <pc:sldMk cId="3934237751" sldId="373"/>
        </pc:sldMkLst>
        <pc:spChg chg="add mod">
          <ac:chgData name="MOSS, John" userId="68d24264-8ab7-4f5d-9424-3245e443458e" providerId="ADAL" clId="{50170EBD-13B4-40CF-8ECB-3F6E7D2B77DD}" dt="2019-10-14T12:09:12.310" v="137" actId="164"/>
          <ac:spMkLst>
            <pc:docMk/>
            <pc:sldMk cId="3934237751" sldId="373"/>
            <ac:spMk id="7" creationId="{619E39F0-702F-4C93-BCC5-47B3AEADCF8A}"/>
          </ac:spMkLst>
        </pc:spChg>
        <pc:spChg chg="add mod">
          <ac:chgData name="MOSS, John" userId="68d24264-8ab7-4f5d-9424-3245e443458e" providerId="ADAL" clId="{50170EBD-13B4-40CF-8ECB-3F6E7D2B77DD}" dt="2019-10-14T12:09:23.825" v="139" actId="164"/>
          <ac:spMkLst>
            <pc:docMk/>
            <pc:sldMk cId="3934237751" sldId="373"/>
            <ac:spMk id="9" creationId="{F71270E0-5747-4C8F-BA4B-E99AE7F14AFA}"/>
          </ac:spMkLst>
        </pc:spChg>
        <pc:grpChg chg="add mod">
          <ac:chgData name="MOSS, John" userId="68d24264-8ab7-4f5d-9424-3245e443458e" providerId="ADAL" clId="{50170EBD-13B4-40CF-8ECB-3F6E7D2B77DD}" dt="2019-10-14T12:09:59.596" v="145" actId="1076"/>
          <ac:grpSpMkLst>
            <pc:docMk/>
            <pc:sldMk cId="3934237751" sldId="373"/>
            <ac:grpSpMk id="6" creationId="{35F7F541-D6F5-4A93-AEFE-A2A2E61A7BB7}"/>
          </ac:grpSpMkLst>
        </pc:grpChg>
        <pc:grpChg chg="add mod">
          <ac:chgData name="MOSS, John" userId="68d24264-8ab7-4f5d-9424-3245e443458e" providerId="ADAL" clId="{50170EBD-13B4-40CF-8ECB-3F6E7D2B77DD}" dt="2019-10-14T12:10:15.377" v="151" actId="1076"/>
          <ac:grpSpMkLst>
            <pc:docMk/>
            <pc:sldMk cId="3934237751" sldId="373"/>
            <ac:grpSpMk id="8" creationId="{BE7F451C-333B-4167-AFFC-087B6572A934}"/>
          </ac:grpSpMkLst>
        </pc:grpChg>
        <pc:picChg chg="mod">
          <ac:chgData name="MOSS, John" userId="68d24264-8ab7-4f5d-9424-3245e443458e" providerId="ADAL" clId="{50170EBD-13B4-40CF-8ECB-3F6E7D2B77DD}" dt="2019-10-14T12:10:27.145" v="153" actId="1076"/>
          <ac:picMkLst>
            <pc:docMk/>
            <pc:sldMk cId="3934237751" sldId="373"/>
            <ac:picMk id="5" creationId="{08E009D5-D065-4EE0-9189-BA92796E0E10}"/>
          </ac:picMkLst>
        </pc:picChg>
        <pc:picChg chg="add mod">
          <ac:chgData name="MOSS, John" userId="68d24264-8ab7-4f5d-9424-3245e443458e" providerId="ADAL" clId="{50170EBD-13B4-40CF-8ECB-3F6E7D2B77DD}" dt="2019-10-14T12:09:12.310" v="137" actId="164"/>
          <ac:picMkLst>
            <pc:docMk/>
            <pc:sldMk cId="3934237751" sldId="373"/>
            <ac:picMk id="1026" creationId="{20DBEFB3-D691-445D-A05B-9D293200A59E}"/>
          </ac:picMkLst>
        </pc:picChg>
        <pc:picChg chg="add mod">
          <ac:chgData name="MOSS, John" userId="68d24264-8ab7-4f5d-9424-3245e443458e" providerId="ADAL" clId="{50170EBD-13B4-40CF-8ECB-3F6E7D2B77DD}" dt="2019-10-14T12:09:23.825" v="139" actId="164"/>
          <ac:picMkLst>
            <pc:docMk/>
            <pc:sldMk cId="3934237751" sldId="373"/>
            <ac:picMk id="1028" creationId="{F1FC8E83-AE9E-4CA0-B930-792EF42722BA}"/>
          </ac:picMkLst>
        </pc:picChg>
      </pc:sldChg>
      <pc:sldChg chg="addSp delSp modSp mod setBg setClrOvrMap">
        <pc:chgData name="MOSS, John" userId="68d24264-8ab7-4f5d-9424-3245e443458e" providerId="ADAL" clId="{50170EBD-13B4-40CF-8ECB-3F6E7D2B77DD}" dt="2019-10-14T20:35:34.707" v="391" actId="14100"/>
        <pc:sldMkLst>
          <pc:docMk/>
          <pc:sldMk cId="4166059385" sldId="374"/>
        </pc:sldMkLst>
        <pc:spChg chg="mod ord">
          <ac:chgData name="MOSS, John" userId="68d24264-8ab7-4f5d-9424-3245e443458e" providerId="ADAL" clId="{50170EBD-13B4-40CF-8ECB-3F6E7D2B77DD}" dt="2019-10-14T20:35:16.232" v="386" actId="1076"/>
          <ac:spMkLst>
            <pc:docMk/>
            <pc:sldMk cId="4166059385" sldId="374"/>
            <ac:spMk id="2" creationId="{92F7F3AD-939C-4020-ACF4-ACA168F447A6}"/>
          </ac:spMkLst>
        </pc:spChg>
        <pc:spChg chg="mod ord">
          <ac:chgData name="MOSS, John" userId="68d24264-8ab7-4f5d-9424-3245e443458e" providerId="ADAL" clId="{50170EBD-13B4-40CF-8ECB-3F6E7D2B77DD}" dt="2019-10-14T20:34:17.724" v="376" actId="26606"/>
          <ac:spMkLst>
            <pc:docMk/>
            <pc:sldMk cId="4166059385" sldId="374"/>
            <ac:spMk id="4" creationId="{8FFD5781-1D2B-4754-B4B3-F88DFCA9B27E}"/>
          </ac:spMkLst>
        </pc:spChg>
        <pc:spChg chg="mod ord">
          <ac:chgData name="MOSS, John" userId="68d24264-8ab7-4f5d-9424-3245e443458e" providerId="ADAL" clId="{50170EBD-13B4-40CF-8ECB-3F6E7D2B77DD}" dt="2019-10-14T20:35:34.707" v="391" actId="14100"/>
          <ac:spMkLst>
            <pc:docMk/>
            <pc:sldMk cId="4166059385" sldId="374"/>
            <ac:spMk id="5" creationId="{93B0061C-7CC2-498D-B3EB-D4278A693A03}"/>
          </ac:spMkLst>
        </pc:spChg>
        <pc:spChg chg="add">
          <ac:chgData name="MOSS, John" userId="68d24264-8ab7-4f5d-9424-3245e443458e" providerId="ADAL" clId="{50170EBD-13B4-40CF-8ECB-3F6E7D2B77DD}" dt="2019-10-14T20:34:17.724" v="376" actId="26606"/>
          <ac:spMkLst>
            <pc:docMk/>
            <pc:sldMk cId="4166059385" sldId="374"/>
            <ac:spMk id="7" creationId="{9F5EF35B-201C-44F0-B571-2B74F952707D}"/>
          </ac:spMkLst>
        </pc:spChg>
        <pc:spChg chg="add">
          <ac:chgData name="MOSS, John" userId="68d24264-8ab7-4f5d-9424-3245e443458e" providerId="ADAL" clId="{50170EBD-13B4-40CF-8ECB-3F6E7D2B77DD}" dt="2019-10-14T20:34:17.724" v="376" actId="26606"/>
          <ac:spMkLst>
            <pc:docMk/>
            <pc:sldMk cId="4166059385" sldId="374"/>
            <ac:spMk id="8" creationId="{4BF33555-1B12-49B5-BADE-CEAB32216861}"/>
          </ac:spMkLst>
        </pc:spChg>
        <pc:spChg chg="add del">
          <ac:chgData name="MOSS, John" userId="68d24264-8ab7-4f5d-9424-3245e443458e" providerId="ADAL" clId="{50170EBD-13B4-40CF-8ECB-3F6E7D2B77DD}" dt="2019-10-14T20:33:45.380" v="369" actId="26606"/>
          <ac:spMkLst>
            <pc:docMk/>
            <pc:sldMk cId="4166059385" sldId="374"/>
            <ac:spMk id="10" creationId="{94DBFBD2-23B9-4007-B82F-D0C394407024}"/>
          </ac:spMkLst>
        </pc:spChg>
        <pc:spChg chg="add del">
          <ac:chgData name="MOSS, John" userId="68d24264-8ab7-4f5d-9424-3245e443458e" providerId="ADAL" clId="{50170EBD-13B4-40CF-8ECB-3F6E7D2B77DD}" dt="2019-10-14T20:33:49.982" v="371" actId="26606"/>
          <ac:spMkLst>
            <pc:docMk/>
            <pc:sldMk cId="4166059385" sldId="374"/>
            <ac:spMk id="12" creationId="{83BC7947-FCF0-4F53-A871-5E847286C314}"/>
          </ac:spMkLst>
        </pc:spChg>
        <pc:spChg chg="add del">
          <ac:chgData name="MOSS, John" userId="68d24264-8ab7-4f5d-9424-3245e443458e" providerId="ADAL" clId="{50170EBD-13B4-40CF-8ECB-3F6E7D2B77DD}" dt="2019-10-14T20:33:49.982" v="371" actId="26606"/>
          <ac:spMkLst>
            <pc:docMk/>
            <pc:sldMk cId="4166059385" sldId="374"/>
            <ac:spMk id="13" creationId="{FB2836FF-945C-48EA-A449-7EDFC73F6750}"/>
          </ac:spMkLst>
        </pc:spChg>
        <pc:spChg chg="add del">
          <ac:chgData name="MOSS, John" userId="68d24264-8ab7-4f5d-9424-3245e443458e" providerId="ADAL" clId="{50170EBD-13B4-40CF-8ECB-3F6E7D2B77DD}" dt="2019-10-14T20:33:49.982" v="371" actId="26606"/>
          <ac:spMkLst>
            <pc:docMk/>
            <pc:sldMk cId="4166059385" sldId="374"/>
            <ac:spMk id="14" creationId="{C5E04DFB-DE39-4410-A457-DD1B62DE0640}"/>
          </ac:spMkLst>
        </pc:spChg>
        <pc:picChg chg="add mod ord">
          <ac:chgData name="MOSS, John" userId="68d24264-8ab7-4f5d-9424-3245e443458e" providerId="ADAL" clId="{50170EBD-13B4-40CF-8ECB-3F6E7D2B77DD}" dt="2019-10-14T20:34:17.724" v="376" actId="26606"/>
          <ac:picMkLst>
            <pc:docMk/>
            <pc:sldMk cId="4166059385" sldId="374"/>
            <ac:picMk id="3" creationId="{B28BCB95-BD46-41CE-B542-4CAACFD55552}"/>
          </ac:picMkLst>
        </pc:picChg>
      </pc:sldChg>
      <pc:sldChg chg="del">
        <pc:chgData name="MOSS, John" userId="68d24264-8ab7-4f5d-9424-3245e443458e" providerId="ADAL" clId="{50170EBD-13B4-40CF-8ECB-3F6E7D2B77DD}" dt="2019-10-14T11:32:07.541" v="89" actId="47"/>
        <pc:sldMkLst>
          <pc:docMk/>
          <pc:sldMk cId="241966699" sldId="375"/>
        </pc:sldMkLst>
      </pc:sldChg>
      <pc:sldChg chg="del">
        <pc:chgData name="MOSS, John" userId="68d24264-8ab7-4f5d-9424-3245e443458e" providerId="ADAL" clId="{50170EBD-13B4-40CF-8ECB-3F6E7D2B77DD}" dt="2019-10-14T09:02:37.677" v="0" actId="47"/>
        <pc:sldMkLst>
          <pc:docMk/>
          <pc:sldMk cId="981807344" sldId="376"/>
        </pc:sldMkLst>
      </pc:sldChg>
      <pc:sldChg chg="modNotesTx">
        <pc:chgData name="MOSS, John" userId="68d24264-8ab7-4f5d-9424-3245e443458e" providerId="ADAL" clId="{50170EBD-13B4-40CF-8ECB-3F6E7D2B77DD}" dt="2019-10-14T09:25:15.065" v="18" actId="20577"/>
        <pc:sldMkLst>
          <pc:docMk/>
          <pc:sldMk cId="663170878" sldId="377"/>
        </pc:sldMkLst>
      </pc:sldChg>
      <pc:sldChg chg="addSp delSp modSp">
        <pc:chgData name="MOSS, John" userId="68d24264-8ab7-4f5d-9424-3245e443458e" providerId="ADAL" clId="{50170EBD-13B4-40CF-8ECB-3F6E7D2B77DD}" dt="2019-10-14T13:11:35.775" v="165" actId="1076"/>
        <pc:sldMkLst>
          <pc:docMk/>
          <pc:sldMk cId="2155746460" sldId="379"/>
        </pc:sldMkLst>
        <pc:spChg chg="del">
          <ac:chgData name="MOSS, John" userId="68d24264-8ab7-4f5d-9424-3245e443458e" providerId="ADAL" clId="{50170EBD-13B4-40CF-8ECB-3F6E7D2B77DD}" dt="2019-10-14T13:11:29.355" v="163" actId="478"/>
          <ac:spMkLst>
            <pc:docMk/>
            <pc:sldMk cId="2155746460" sldId="379"/>
            <ac:spMk id="2" creationId="{8E24186C-4394-40DF-A7C1-216F80A79205}"/>
          </ac:spMkLst>
        </pc:spChg>
        <pc:spChg chg="del">
          <ac:chgData name="MOSS, John" userId="68d24264-8ab7-4f5d-9424-3245e443458e" providerId="ADAL" clId="{50170EBD-13B4-40CF-8ECB-3F6E7D2B77DD}" dt="2019-10-14T13:11:27.532" v="162" actId="478"/>
          <ac:spMkLst>
            <pc:docMk/>
            <pc:sldMk cId="2155746460" sldId="379"/>
            <ac:spMk id="3" creationId="{A0BCFA39-0CFC-4993-A53A-8AC4FF8446D8}"/>
          </ac:spMkLst>
        </pc:spChg>
        <pc:spChg chg="del">
          <ac:chgData name="MOSS, John" userId="68d24264-8ab7-4f5d-9424-3245e443458e" providerId="ADAL" clId="{50170EBD-13B4-40CF-8ECB-3F6E7D2B77DD}" dt="2019-10-14T13:11:31.495" v="164" actId="478"/>
          <ac:spMkLst>
            <pc:docMk/>
            <pc:sldMk cId="2155746460" sldId="379"/>
            <ac:spMk id="4" creationId="{5EBAC76A-F7B4-41F3-9A5B-9F7D17F029F9}"/>
          </ac:spMkLst>
        </pc:spChg>
        <pc:picChg chg="del">
          <ac:chgData name="MOSS, John" userId="68d24264-8ab7-4f5d-9424-3245e443458e" providerId="ADAL" clId="{50170EBD-13B4-40CF-8ECB-3F6E7D2B77DD}" dt="2019-10-14T13:11:19.785" v="159" actId="478"/>
          <ac:picMkLst>
            <pc:docMk/>
            <pc:sldMk cId="2155746460" sldId="379"/>
            <ac:picMk id="6" creationId="{DD4EC6A8-7D33-4B10-A8A4-C482BFBCB939}"/>
          </ac:picMkLst>
        </pc:picChg>
        <pc:picChg chg="add mod ord">
          <ac:chgData name="MOSS, John" userId="68d24264-8ab7-4f5d-9424-3245e443458e" providerId="ADAL" clId="{50170EBD-13B4-40CF-8ECB-3F6E7D2B77DD}" dt="2019-10-14T13:11:35.775" v="165" actId="1076"/>
          <ac:picMkLst>
            <pc:docMk/>
            <pc:sldMk cId="2155746460" sldId="379"/>
            <ac:picMk id="7" creationId="{55EF7F0C-2945-4E38-8906-163F8B13F070}"/>
          </ac:picMkLst>
        </pc:picChg>
      </pc:sldChg>
      <pc:sldChg chg="delSp modSp add del">
        <pc:chgData name="MOSS, John" userId="68d24264-8ab7-4f5d-9424-3245e443458e" providerId="ADAL" clId="{50170EBD-13B4-40CF-8ECB-3F6E7D2B77DD}" dt="2019-10-14T20:07:06.098" v="360" actId="47"/>
        <pc:sldMkLst>
          <pc:docMk/>
          <pc:sldMk cId="1354875482" sldId="381"/>
        </pc:sldMkLst>
        <pc:spChg chg="del">
          <ac:chgData name="MOSS, John" userId="68d24264-8ab7-4f5d-9424-3245e443458e" providerId="ADAL" clId="{50170EBD-13B4-40CF-8ECB-3F6E7D2B77DD}" dt="2019-10-14T20:04:18.042" v="339" actId="478"/>
          <ac:spMkLst>
            <pc:docMk/>
            <pc:sldMk cId="1354875482" sldId="381"/>
            <ac:spMk id="2" creationId="{D4651CFE-52EC-4AB8-BA91-D457A2BB2257}"/>
          </ac:spMkLst>
        </pc:spChg>
        <pc:spChg chg="mod">
          <ac:chgData name="MOSS, John" userId="68d24264-8ab7-4f5d-9424-3245e443458e" providerId="ADAL" clId="{50170EBD-13B4-40CF-8ECB-3F6E7D2B77DD}" dt="2019-10-14T20:05:21.672" v="359" actId="20577"/>
          <ac:spMkLst>
            <pc:docMk/>
            <pc:sldMk cId="1354875482" sldId="381"/>
            <ac:spMk id="37891" creationId="{00000000-0000-0000-0000-000000000000}"/>
          </ac:spMkLst>
        </pc:spChg>
        <pc:picChg chg="del">
          <ac:chgData name="MOSS, John" userId="68d24264-8ab7-4f5d-9424-3245e443458e" providerId="ADAL" clId="{50170EBD-13B4-40CF-8ECB-3F6E7D2B77DD}" dt="2019-10-14T20:04:15.322" v="338" actId="478"/>
          <ac:picMkLst>
            <pc:docMk/>
            <pc:sldMk cId="1354875482" sldId="381"/>
            <ac:picMk id="6150" creationId="{712469E9-62B8-4343-A65C-418F13F669D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447B0-948C-44FC-BF89-2B1CBF70892F}" type="doc">
      <dgm:prSet loTypeId="urn:microsoft.com/office/officeart/2018/2/layout/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61C3053D-0851-4241-9EFA-6876C9C61842}">
      <dgm:prSet/>
      <dgm:spPr/>
      <dgm:t>
        <a:bodyPr/>
        <a:lstStyle/>
        <a:p>
          <a:pPr>
            <a:lnSpc>
              <a:spcPct val="100000"/>
            </a:lnSpc>
            <a:defRPr b="1"/>
          </a:pPr>
          <a:r>
            <a:rPr lang="en-GB"/>
            <a:t>Player Experience</a:t>
          </a:r>
          <a:endParaRPr lang="en-US"/>
        </a:p>
      </dgm:t>
    </dgm:pt>
    <dgm:pt modelId="{AD6A93E6-981D-4E41-9D0B-6858506D1D60}" type="parTrans" cxnId="{D1C08F89-B847-4C43-9A3E-8FFD3E8E33A6}">
      <dgm:prSet/>
      <dgm:spPr/>
      <dgm:t>
        <a:bodyPr/>
        <a:lstStyle/>
        <a:p>
          <a:endParaRPr lang="en-US"/>
        </a:p>
      </dgm:t>
    </dgm:pt>
    <dgm:pt modelId="{2A300EA7-E73B-4CD4-97D0-B14A1085E9B3}" type="sibTrans" cxnId="{D1C08F89-B847-4C43-9A3E-8FFD3E8E33A6}">
      <dgm:prSet/>
      <dgm:spPr/>
      <dgm:t>
        <a:bodyPr/>
        <a:lstStyle/>
        <a:p>
          <a:endParaRPr lang="en-US"/>
        </a:p>
      </dgm:t>
    </dgm:pt>
    <dgm:pt modelId="{2042EE9B-7F77-4852-93C9-0A68DAAB2538}">
      <dgm:prSet/>
      <dgm:spPr/>
      <dgm:t>
        <a:bodyPr/>
        <a:lstStyle/>
        <a:p>
          <a:pPr>
            <a:lnSpc>
              <a:spcPct val="100000"/>
            </a:lnSpc>
            <a:defRPr b="1"/>
          </a:pPr>
          <a:r>
            <a:rPr lang="en-GB"/>
            <a:t>The role of a designer</a:t>
          </a:r>
          <a:endParaRPr lang="en-US"/>
        </a:p>
      </dgm:t>
    </dgm:pt>
    <dgm:pt modelId="{2BB09828-A4A6-4649-BA9C-53005E3D1918}" type="parTrans" cxnId="{3072DE5C-2CF7-4BBC-A6DA-80091727D5BE}">
      <dgm:prSet/>
      <dgm:spPr/>
      <dgm:t>
        <a:bodyPr/>
        <a:lstStyle/>
        <a:p>
          <a:endParaRPr lang="en-US"/>
        </a:p>
      </dgm:t>
    </dgm:pt>
    <dgm:pt modelId="{BEAA909D-6D69-49E2-9154-085035E92C87}" type="sibTrans" cxnId="{3072DE5C-2CF7-4BBC-A6DA-80091727D5BE}">
      <dgm:prSet/>
      <dgm:spPr/>
      <dgm:t>
        <a:bodyPr/>
        <a:lstStyle/>
        <a:p>
          <a:endParaRPr lang="en-US"/>
        </a:p>
      </dgm:t>
    </dgm:pt>
    <dgm:pt modelId="{2D1D1D2F-DF45-40D8-96AA-DEDC3B5FD21F}">
      <dgm:prSet/>
      <dgm:spPr/>
      <dgm:t>
        <a:bodyPr/>
        <a:lstStyle/>
        <a:p>
          <a:pPr>
            <a:lnSpc>
              <a:spcPct val="100000"/>
            </a:lnSpc>
            <a:defRPr b="1"/>
          </a:pPr>
          <a:r>
            <a:rPr lang="en-GB" dirty="0"/>
            <a:t>Gamification / Rewards</a:t>
          </a:r>
          <a:endParaRPr lang="en-US" dirty="0"/>
        </a:p>
      </dgm:t>
    </dgm:pt>
    <dgm:pt modelId="{57488873-6E5B-44C3-9594-5832E0D74ACB}" type="parTrans" cxnId="{BE1955CD-0682-4149-93D3-7B7BAD01386F}">
      <dgm:prSet/>
      <dgm:spPr/>
      <dgm:t>
        <a:bodyPr/>
        <a:lstStyle/>
        <a:p>
          <a:endParaRPr lang="en-US"/>
        </a:p>
      </dgm:t>
    </dgm:pt>
    <dgm:pt modelId="{61DC694B-CB88-48E1-A4C7-8A323DB2FD44}" type="sibTrans" cxnId="{BE1955CD-0682-4149-93D3-7B7BAD01386F}">
      <dgm:prSet/>
      <dgm:spPr/>
      <dgm:t>
        <a:bodyPr/>
        <a:lstStyle/>
        <a:p>
          <a:endParaRPr lang="en-US"/>
        </a:p>
      </dgm:t>
    </dgm:pt>
    <dgm:pt modelId="{988F5FE0-493C-4875-A8F2-866EDC66A7D6}">
      <dgm:prSet/>
      <dgm:spPr/>
      <dgm:t>
        <a:bodyPr/>
        <a:lstStyle/>
        <a:p>
          <a:pPr>
            <a:lnSpc>
              <a:spcPct val="100000"/>
            </a:lnSpc>
            <a:defRPr b="1"/>
          </a:pPr>
          <a:r>
            <a:rPr lang="en-GB" dirty="0"/>
            <a:t>Psychology the factors</a:t>
          </a:r>
          <a:endParaRPr lang="en-US" dirty="0"/>
        </a:p>
      </dgm:t>
    </dgm:pt>
    <dgm:pt modelId="{3E9ACF51-7CA3-45A1-9C55-4D78B19F19F8}" type="parTrans" cxnId="{8D2F42EA-A529-4C30-A7C9-0A45B23C57A0}">
      <dgm:prSet/>
      <dgm:spPr/>
      <dgm:t>
        <a:bodyPr/>
        <a:lstStyle/>
        <a:p>
          <a:endParaRPr lang="en-US"/>
        </a:p>
      </dgm:t>
    </dgm:pt>
    <dgm:pt modelId="{9AF5D984-F57B-44BD-8AC2-F7B6F8DA9C78}" type="sibTrans" cxnId="{8D2F42EA-A529-4C30-A7C9-0A45B23C57A0}">
      <dgm:prSet/>
      <dgm:spPr/>
      <dgm:t>
        <a:bodyPr/>
        <a:lstStyle/>
        <a:p>
          <a:endParaRPr lang="en-US"/>
        </a:p>
      </dgm:t>
    </dgm:pt>
    <dgm:pt modelId="{24B41CD9-17E0-4064-81D5-A008F9A42CA9}">
      <dgm:prSet/>
      <dgm:spPr/>
      <dgm:t>
        <a:bodyPr/>
        <a:lstStyle/>
        <a:p>
          <a:pPr>
            <a:lnSpc>
              <a:spcPct val="100000"/>
            </a:lnSpc>
            <a:buFont typeface="Arial" panose="020B0604020202020204" pitchFamily="34" charset="0"/>
            <a:buChar char="•"/>
          </a:pPr>
          <a:r>
            <a:rPr lang="en-GB" b="1" dirty="0"/>
            <a:t>Flow</a:t>
          </a:r>
        </a:p>
        <a:p>
          <a:pPr>
            <a:lnSpc>
              <a:spcPct val="100000"/>
            </a:lnSpc>
            <a:buFont typeface="Arial" panose="020B0604020202020204" pitchFamily="34" charset="0"/>
            <a:buChar char="•"/>
          </a:pPr>
          <a:r>
            <a:rPr lang="en-GB" b="1" i="0" u="none" strike="noStrike" baseline="0" dirty="0">
              <a:solidFill>
                <a:schemeClr val="tx1"/>
              </a:solidFill>
              <a:latin typeface="+mn-lt"/>
              <a:ea typeface="+mn-ea"/>
              <a:cs typeface="+mn-cs"/>
            </a:rPr>
            <a:t>Conditioned Pleasure</a:t>
          </a:r>
        </a:p>
        <a:p>
          <a:pPr>
            <a:lnSpc>
              <a:spcPct val="100000"/>
            </a:lnSpc>
            <a:buFont typeface="Arial" panose="020B0604020202020204" pitchFamily="34" charset="0"/>
            <a:buChar char="•"/>
          </a:pPr>
          <a:r>
            <a:rPr lang="en-GB" b="1" i="0" u="none" strike="noStrike" baseline="0" dirty="0">
              <a:solidFill>
                <a:schemeClr val="tx1"/>
              </a:solidFill>
              <a:latin typeface="+mn-lt"/>
              <a:ea typeface="+mn-ea"/>
              <a:cs typeface="+mn-cs"/>
            </a:rPr>
            <a:t>Punishment</a:t>
          </a:r>
          <a:endParaRPr lang="en-GB" b="1" dirty="0"/>
        </a:p>
        <a:p>
          <a:pPr>
            <a:lnSpc>
              <a:spcPct val="100000"/>
            </a:lnSpc>
            <a:buFont typeface="Arial" panose="020B0604020202020204" pitchFamily="34" charset="0"/>
            <a:buChar char="•"/>
          </a:pPr>
          <a:r>
            <a:rPr lang="en-GB" b="1" dirty="0"/>
            <a:t>Decisions</a:t>
          </a:r>
          <a:endParaRPr lang="en-US" b="1" dirty="0"/>
        </a:p>
      </dgm:t>
    </dgm:pt>
    <dgm:pt modelId="{AC25904A-5C0D-494A-9AF6-6C4D103373F6}" type="parTrans" cxnId="{4E15A1E5-8A4B-411C-8D1E-A03573F64786}">
      <dgm:prSet/>
      <dgm:spPr/>
      <dgm:t>
        <a:bodyPr/>
        <a:lstStyle/>
        <a:p>
          <a:endParaRPr lang="en-US"/>
        </a:p>
      </dgm:t>
    </dgm:pt>
    <dgm:pt modelId="{959529C7-3016-4DB7-B576-ADCF44C0D5F8}" type="sibTrans" cxnId="{4E15A1E5-8A4B-411C-8D1E-A03573F64786}">
      <dgm:prSet/>
      <dgm:spPr/>
      <dgm:t>
        <a:bodyPr/>
        <a:lstStyle/>
        <a:p>
          <a:endParaRPr lang="en-US"/>
        </a:p>
      </dgm:t>
    </dgm:pt>
    <dgm:pt modelId="{2F11ED12-F488-45B4-B2BD-D2A211E4816D}">
      <dgm:prSet/>
      <dgm:spPr/>
      <dgm:t>
        <a:bodyPr/>
        <a:lstStyle/>
        <a:p>
          <a:pPr>
            <a:lnSpc>
              <a:spcPct val="100000"/>
            </a:lnSpc>
            <a:buFont typeface="Arial" panose="020B0604020202020204" pitchFamily="34" charset="0"/>
            <a:buChar char="•"/>
          </a:pPr>
          <a:r>
            <a:rPr lang="en-GB" b="1" dirty="0"/>
            <a:t>Repetition</a:t>
          </a:r>
        </a:p>
        <a:p>
          <a:pPr>
            <a:lnSpc>
              <a:spcPct val="100000"/>
            </a:lnSpc>
            <a:buFont typeface="Arial" panose="020B0604020202020204" pitchFamily="34" charset="0"/>
            <a:buChar char="•"/>
          </a:pPr>
          <a:r>
            <a:rPr lang="en-GB" b="1" dirty="0"/>
            <a:t>Reflection</a:t>
          </a:r>
          <a:endParaRPr lang="en-US" b="1" dirty="0"/>
        </a:p>
      </dgm:t>
    </dgm:pt>
    <dgm:pt modelId="{6E357E6D-A13A-46FA-A17C-55E43E3A0D47}" type="parTrans" cxnId="{283C46B8-2614-44F8-8749-DDD46A88711B}">
      <dgm:prSet/>
      <dgm:spPr/>
      <dgm:t>
        <a:bodyPr/>
        <a:lstStyle/>
        <a:p>
          <a:endParaRPr lang="en-US"/>
        </a:p>
      </dgm:t>
    </dgm:pt>
    <dgm:pt modelId="{17EB609A-8004-45AD-B43D-3FDB390EB548}" type="sibTrans" cxnId="{283C46B8-2614-44F8-8749-DDD46A88711B}">
      <dgm:prSet/>
      <dgm:spPr/>
      <dgm:t>
        <a:bodyPr/>
        <a:lstStyle/>
        <a:p>
          <a:endParaRPr lang="en-US"/>
        </a:p>
      </dgm:t>
    </dgm:pt>
    <dgm:pt modelId="{A8E4B114-6D8C-4CF6-AE80-AA62E75352F8}">
      <dgm:prSet/>
      <dgm:spPr/>
      <dgm:t>
        <a:bodyPr/>
        <a:lstStyle/>
        <a:p>
          <a:pPr>
            <a:lnSpc>
              <a:spcPct val="100000"/>
            </a:lnSpc>
            <a:buFont typeface="Arial" panose="020B0604020202020204" pitchFamily="34" charset="0"/>
            <a:buChar char="•"/>
          </a:pPr>
          <a:r>
            <a:rPr lang="en-GB" b="1" dirty="0"/>
            <a:t>Engagement and Motivation</a:t>
          </a:r>
          <a:endParaRPr lang="en-US" b="1" dirty="0"/>
        </a:p>
      </dgm:t>
    </dgm:pt>
    <dgm:pt modelId="{07A4B4DE-5420-489F-8C48-2722AF434B98}" type="parTrans" cxnId="{17732CE6-5E4E-43BE-894F-04FD465DFBBF}">
      <dgm:prSet/>
      <dgm:spPr/>
      <dgm:t>
        <a:bodyPr/>
        <a:lstStyle/>
        <a:p>
          <a:endParaRPr lang="en-US"/>
        </a:p>
      </dgm:t>
    </dgm:pt>
    <dgm:pt modelId="{F35A3E52-4097-404C-A4D3-26A5B72FFD67}" type="sibTrans" cxnId="{17732CE6-5E4E-43BE-894F-04FD465DFBBF}">
      <dgm:prSet/>
      <dgm:spPr/>
      <dgm:t>
        <a:bodyPr/>
        <a:lstStyle/>
        <a:p>
          <a:endParaRPr lang="en-US"/>
        </a:p>
      </dgm:t>
    </dgm:pt>
    <dgm:pt modelId="{838EFEA3-70EF-41AE-9996-16976B3486B2}" type="pres">
      <dgm:prSet presAssocID="{B3C447B0-948C-44FC-BF89-2B1CBF70892F}" presName="root" presStyleCnt="0">
        <dgm:presLayoutVars>
          <dgm:dir/>
          <dgm:resizeHandles val="exact"/>
        </dgm:presLayoutVars>
      </dgm:prSet>
      <dgm:spPr/>
    </dgm:pt>
    <dgm:pt modelId="{F9FD350F-861C-4E6D-99E4-42085AB62D0F}" type="pres">
      <dgm:prSet presAssocID="{61C3053D-0851-4241-9EFA-6876C9C61842}" presName="compNode" presStyleCnt="0"/>
      <dgm:spPr/>
    </dgm:pt>
    <dgm:pt modelId="{E8FB43A0-74AC-457E-8760-A150E1B7DF7E}" type="pres">
      <dgm:prSet presAssocID="{61C3053D-0851-4241-9EFA-6876C9C618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B54F9A97-7A4E-4179-86FF-9BEB07146855}" type="pres">
      <dgm:prSet presAssocID="{61C3053D-0851-4241-9EFA-6876C9C61842}" presName="iconSpace" presStyleCnt="0"/>
      <dgm:spPr/>
    </dgm:pt>
    <dgm:pt modelId="{ECE013DB-A36C-4E59-9971-C6F33AA00F4F}" type="pres">
      <dgm:prSet presAssocID="{61C3053D-0851-4241-9EFA-6876C9C61842}" presName="parTx" presStyleLbl="revTx" presStyleIdx="0" presStyleCnt="8">
        <dgm:presLayoutVars>
          <dgm:chMax val="0"/>
          <dgm:chPref val="0"/>
        </dgm:presLayoutVars>
      </dgm:prSet>
      <dgm:spPr/>
    </dgm:pt>
    <dgm:pt modelId="{60A26EEA-DDE1-48CB-991A-6AE4C180F12A}" type="pres">
      <dgm:prSet presAssocID="{61C3053D-0851-4241-9EFA-6876C9C61842}" presName="txSpace" presStyleCnt="0"/>
      <dgm:spPr/>
    </dgm:pt>
    <dgm:pt modelId="{0C4A4743-DD68-4CC5-A269-5971DF5B91F8}" type="pres">
      <dgm:prSet presAssocID="{61C3053D-0851-4241-9EFA-6876C9C61842}" presName="desTx" presStyleLbl="revTx" presStyleIdx="1" presStyleCnt="8">
        <dgm:presLayoutVars/>
      </dgm:prSet>
      <dgm:spPr/>
    </dgm:pt>
    <dgm:pt modelId="{90EC8088-2112-4B8C-B0AC-D60ABF5CC802}" type="pres">
      <dgm:prSet presAssocID="{2A300EA7-E73B-4CD4-97D0-B14A1085E9B3}" presName="sibTrans" presStyleCnt="0"/>
      <dgm:spPr/>
    </dgm:pt>
    <dgm:pt modelId="{30D3872B-380C-436F-ACE7-6EE6D67A43E4}" type="pres">
      <dgm:prSet presAssocID="{2042EE9B-7F77-4852-93C9-0A68DAAB2538}" presName="compNode" presStyleCnt="0"/>
      <dgm:spPr/>
    </dgm:pt>
    <dgm:pt modelId="{06944629-6D80-4721-AB38-31879D2F9C7F}" type="pres">
      <dgm:prSet presAssocID="{2042EE9B-7F77-4852-93C9-0A68DAAB25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6A79A69-6FCA-47C8-9422-16220A4BB89D}" type="pres">
      <dgm:prSet presAssocID="{2042EE9B-7F77-4852-93C9-0A68DAAB2538}" presName="iconSpace" presStyleCnt="0"/>
      <dgm:spPr/>
    </dgm:pt>
    <dgm:pt modelId="{01262FB3-660B-4D58-B4EE-0CAB5C354788}" type="pres">
      <dgm:prSet presAssocID="{2042EE9B-7F77-4852-93C9-0A68DAAB2538}" presName="parTx" presStyleLbl="revTx" presStyleIdx="2" presStyleCnt="8">
        <dgm:presLayoutVars>
          <dgm:chMax val="0"/>
          <dgm:chPref val="0"/>
        </dgm:presLayoutVars>
      </dgm:prSet>
      <dgm:spPr/>
    </dgm:pt>
    <dgm:pt modelId="{8030101A-1C62-4D5F-96E2-A7BCDB3D78A6}" type="pres">
      <dgm:prSet presAssocID="{2042EE9B-7F77-4852-93C9-0A68DAAB2538}" presName="txSpace" presStyleCnt="0"/>
      <dgm:spPr/>
    </dgm:pt>
    <dgm:pt modelId="{760EA8F2-4454-4FFF-90DA-4BBE50E85615}" type="pres">
      <dgm:prSet presAssocID="{2042EE9B-7F77-4852-93C9-0A68DAAB2538}" presName="desTx" presStyleLbl="revTx" presStyleIdx="3" presStyleCnt="8">
        <dgm:presLayoutVars/>
      </dgm:prSet>
      <dgm:spPr/>
    </dgm:pt>
    <dgm:pt modelId="{5D432396-C06D-47B5-A2B3-E4F2200A28B6}" type="pres">
      <dgm:prSet presAssocID="{BEAA909D-6D69-49E2-9154-085035E92C87}" presName="sibTrans" presStyleCnt="0"/>
      <dgm:spPr/>
    </dgm:pt>
    <dgm:pt modelId="{25CD6433-FE4B-44F0-82A3-008A5BBBD4EB}" type="pres">
      <dgm:prSet presAssocID="{2D1D1D2F-DF45-40D8-96AA-DEDC3B5FD21F}" presName="compNode" presStyleCnt="0"/>
      <dgm:spPr/>
    </dgm:pt>
    <dgm:pt modelId="{555F1987-F80B-4E10-AD8E-2C90D6356AD2}" type="pres">
      <dgm:prSet presAssocID="{2D1D1D2F-DF45-40D8-96AA-DEDC3B5FD2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
        </a:ext>
      </dgm:extLst>
    </dgm:pt>
    <dgm:pt modelId="{49F04842-9D4B-4F60-BC74-192D32D82190}" type="pres">
      <dgm:prSet presAssocID="{2D1D1D2F-DF45-40D8-96AA-DEDC3B5FD21F}" presName="iconSpace" presStyleCnt="0"/>
      <dgm:spPr/>
    </dgm:pt>
    <dgm:pt modelId="{12BFE0F8-98F9-44E0-A551-AA2B1A886055}" type="pres">
      <dgm:prSet presAssocID="{2D1D1D2F-DF45-40D8-96AA-DEDC3B5FD21F}" presName="parTx" presStyleLbl="revTx" presStyleIdx="4" presStyleCnt="8">
        <dgm:presLayoutVars>
          <dgm:chMax val="0"/>
          <dgm:chPref val="0"/>
        </dgm:presLayoutVars>
      </dgm:prSet>
      <dgm:spPr/>
    </dgm:pt>
    <dgm:pt modelId="{01835564-AFD9-43CB-92FC-D9283576E84B}" type="pres">
      <dgm:prSet presAssocID="{2D1D1D2F-DF45-40D8-96AA-DEDC3B5FD21F}" presName="txSpace" presStyleCnt="0"/>
      <dgm:spPr/>
    </dgm:pt>
    <dgm:pt modelId="{155D8CDF-FC10-44D4-B881-B756CEB4E6C7}" type="pres">
      <dgm:prSet presAssocID="{2D1D1D2F-DF45-40D8-96AA-DEDC3B5FD21F}" presName="desTx" presStyleLbl="revTx" presStyleIdx="5" presStyleCnt="8">
        <dgm:presLayoutVars/>
      </dgm:prSet>
      <dgm:spPr/>
    </dgm:pt>
    <dgm:pt modelId="{D3D61DB7-BCD7-4020-8712-16C280B89988}" type="pres">
      <dgm:prSet presAssocID="{61DC694B-CB88-48E1-A4C7-8A323DB2FD44}" presName="sibTrans" presStyleCnt="0"/>
      <dgm:spPr/>
    </dgm:pt>
    <dgm:pt modelId="{DC5A56FF-635E-485D-9162-85D00399E262}" type="pres">
      <dgm:prSet presAssocID="{988F5FE0-493C-4875-A8F2-866EDC66A7D6}" presName="compNode" presStyleCnt="0"/>
      <dgm:spPr/>
    </dgm:pt>
    <dgm:pt modelId="{06A0F72A-FC03-47C4-9ABB-084D7BA81ED5}" type="pres">
      <dgm:prSet presAssocID="{988F5FE0-493C-4875-A8F2-866EDC66A7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6B59014-5144-4C15-971E-7BF469CFEE16}" type="pres">
      <dgm:prSet presAssocID="{988F5FE0-493C-4875-A8F2-866EDC66A7D6}" presName="iconSpace" presStyleCnt="0"/>
      <dgm:spPr/>
    </dgm:pt>
    <dgm:pt modelId="{5C671EBE-E1FE-45DB-907D-7E11165605FC}" type="pres">
      <dgm:prSet presAssocID="{988F5FE0-493C-4875-A8F2-866EDC66A7D6}" presName="parTx" presStyleLbl="revTx" presStyleIdx="6" presStyleCnt="8">
        <dgm:presLayoutVars>
          <dgm:chMax val="0"/>
          <dgm:chPref val="0"/>
        </dgm:presLayoutVars>
      </dgm:prSet>
      <dgm:spPr/>
    </dgm:pt>
    <dgm:pt modelId="{50FB024C-9FA5-406B-8037-8A4FC286C6B8}" type="pres">
      <dgm:prSet presAssocID="{988F5FE0-493C-4875-A8F2-866EDC66A7D6}" presName="txSpace" presStyleCnt="0"/>
      <dgm:spPr/>
    </dgm:pt>
    <dgm:pt modelId="{55E385B0-5139-4672-97E8-B8C6EFC14730}" type="pres">
      <dgm:prSet presAssocID="{988F5FE0-493C-4875-A8F2-866EDC66A7D6}" presName="desTx" presStyleLbl="revTx" presStyleIdx="7" presStyleCnt="8">
        <dgm:presLayoutVars/>
      </dgm:prSet>
      <dgm:spPr/>
    </dgm:pt>
  </dgm:ptLst>
  <dgm:cxnLst>
    <dgm:cxn modelId="{B1149B10-D7A7-42F5-AEAB-D06EF854A36A}" type="presOf" srcId="{24B41CD9-17E0-4064-81D5-A008F9A42CA9}" destId="{55E385B0-5139-4672-97E8-B8C6EFC14730}" srcOrd="0" destOrd="0" presId="urn:microsoft.com/office/officeart/2018/2/layout/IconLabelDescriptionList"/>
    <dgm:cxn modelId="{F1AB6921-B21D-405D-8202-C34546AA9D7B}" type="presOf" srcId="{A8E4B114-6D8C-4CF6-AE80-AA62E75352F8}" destId="{55E385B0-5139-4672-97E8-B8C6EFC14730}" srcOrd="0" destOrd="2" presId="urn:microsoft.com/office/officeart/2018/2/layout/IconLabelDescriptionList"/>
    <dgm:cxn modelId="{6131562F-D2D1-4E19-9B18-1266E7E59FA9}" type="presOf" srcId="{988F5FE0-493C-4875-A8F2-866EDC66A7D6}" destId="{5C671EBE-E1FE-45DB-907D-7E11165605FC}" srcOrd="0" destOrd="0" presId="urn:microsoft.com/office/officeart/2018/2/layout/IconLabelDescriptionList"/>
    <dgm:cxn modelId="{C19DFD3F-9A33-4477-AB8D-5669B1853A35}" type="presOf" srcId="{61C3053D-0851-4241-9EFA-6876C9C61842}" destId="{ECE013DB-A36C-4E59-9971-C6F33AA00F4F}" srcOrd="0" destOrd="0" presId="urn:microsoft.com/office/officeart/2018/2/layout/IconLabelDescriptionList"/>
    <dgm:cxn modelId="{3072DE5C-2CF7-4BBC-A6DA-80091727D5BE}" srcId="{B3C447B0-948C-44FC-BF89-2B1CBF70892F}" destId="{2042EE9B-7F77-4852-93C9-0A68DAAB2538}" srcOrd="1" destOrd="0" parTransId="{2BB09828-A4A6-4649-BA9C-53005E3D1918}" sibTransId="{BEAA909D-6D69-49E2-9154-085035E92C87}"/>
    <dgm:cxn modelId="{FC44976C-28F5-4541-B5A0-68EF4AC6E717}" type="presOf" srcId="{B3C447B0-948C-44FC-BF89-2B1CBF70892F}" destId="{838EFEA3-70EF-41AE-9996-16976B3486B2}" srcOrd="0" destOrd="0" presId="urn:microsoft.com/office/officeart/2018/2/layout/IconLabelDescriptionList"/>
    <dgm:cxn modelId="{27E4D451-9DC4-4D80-B1ED-F83BCF317345}" type="presOf" srcId="{2D1D1D2F-DF45-40D8-96AA-DEDC3B5FD21F}" destId="{12BFE0F8-98F9-44E0-A551-AA2B1A886055}" srcOrd="0" destOrd="0" presId="urn:microsoft.com/office/officeart/2018/2/layout/IconLabelDescriptionList"/>
    <dgm:cxn modelId="{D1C08F89-B847-4C43-9A3E-8FFD3E8E33A6}" srcId="{B3C447B0-948C-44FC-BF89-2B1CBF70892F}" destId="{61C3053D-0851-4241-9EFA-6876C9C61842}" srcOrd="0" destOrd="0" parTransId="{AD6A93E6-981D-4E41-9D0B-6858506D1D60}" sibTransId="{2A300EA7-E73B-4CD4-97D0-B14A1085E9B3}"/>
    <dgm:cxn modelId="{C0ED88B2-1932-407B-BDC3-1C8AFAA98C7F}" type="presOf" srcId="{2F11ED12-F488-45B4-B2BD-D2A211E4816D}" destId="{55E385B0-5139-4672-97E8-B8C6EFC14730}" srcOrd="0" destOrd="1" presId="urn:microsoft.com/office/officeart/2018/2/layout/IconLabelDescriptionList"/>
    <dgm:cxn modelId="{283C46B8-2614-44F8-8749-DDD46A88711B}" srcId="{988F5FE0-493C-4875-A8F2-866EDC66A7D6}" destId="{2F11ED12-F488-45B4-B2BD-D2A211E4816D}" srcOrd="1" destOrd="0" parTransId="{6E357E6D-A13A-46FA-A17C-55E43E3A0D47}" sibTransId="{17EB609A-8004-45AD-B43D-3FDB390EB548}"/>
    <dgm:cxn modelId="{BE1955CD-0682-4149-93D3-7B7BAD01386F}" srcId="{B3C447B0-948C-44FC-BF89-2B1CBF70892F}" destId="{2D1D1D2F-DF45-40D8-96AA-DEDC3B5FD21F}" srcOrd="2" destOrd="0" parTransId="{57488873-6E5B-44C3-9594-5832E0D74ACB}" sibTransId="{61DC694B-CB88-48E1-A4C7-8A323DB2FD44}"/>
    <dgm:cxn modelId="{4E15A1E5-8A4B-411C-8D1E-A03573F64786}" srcId="{988F5FE0-493C-4875-A8F2-866EDC66A7D6}" destId="{24B41CD9-17E0-4064-81D5-A008F9A42CA9}" srcOrd="0" destOrd="0" parTransId="{AC25904A-5C0D-494A-9AF6-6C4D103373F6}" sibTransId="{959529C7-3016-4DB7-B576-ADCF44C0D5F8}"/>
    <dgm:cxn modelId="{17732CE6-5E4E-43BE-894F-04FD465DFBBF}" srcId="{988F5FE0-493C-4875-A8F2-866EDC66A7D6}" destId="{A8E4B114-6D8C-4CF6-AE80-AA62E75352F8}" srcOrd="2" destOrd="0" parTransId="{07A4B4DE-5420-489F-8C48-2722AF434B98}" sibTransId="{F35A3E52-4097-404C-A4D3-26A5B72FFD67}"/>
    <dgm:cxn modelId="{8D2F42EA-A529-4C30-A7C9-0A45B23C57A0}" srcId="{B3C447B0-948C-44FC-BF89-2B1CBF70892F}" destId="{988F5FE0-493C-4875-A8F2-866EDC66A7D6}" srcOrd="3" destOrd="0" parTransId="{3E9ACF51-7CA3-45A1-9C55-4D78B19F19F8}" sibTransId="{9AF5D984-F57B-44BD-8AC2-F7B6F8DA9C78}"/>
    <dgm:cxn modelId="{4EDA3CEB-3B4A-48E2-947B-B996B59841FC}" type="presOf" srcId="{2042EE9B-7F77-4852-93C9-0A68DAAB2538}" destId="{01262FB3-660B-4D58-B4EE-0CAB5C354788}" srcOrd="0" destOrd="0" presId="urn:microsoft.com/office/officeart/2018/2/layout/IconLabelDescriptionList"/>
    <dgm:cxn modelId="{63C75F18-E44D-4F1A-84D7-7E23AADF9109}" type="presParOf" srcId="{838EFEA3-70EF-41AE-9996-16976B3486B2}" destId="{F9FD350F-861C-4E6D-99E4-42085AB62D0F}" srcOrd="0" destOrd="0" presId="urn:microsoft.com/office/officeart/2018/2/layout/IconLabelDescriptionList"/>
    <dgm:cxn modelId="{35662D20-950E-4B1C-B5EC-AE28502D99F1}" type="presParOf" srcId="{F9FD350F-861C-4E6D-99E4-42085AB62D0F}" destId="{E8FB43A0-74AC-457E-8760-A150E1B7DF7E}" srcOrd="0" destOrd="0" presId="urn:microsoft.com/office/officeart/2018/2/layout/IconLabelDescriptionList"/>
    <dgm:cxn modelId="{7F60E3DB-4913-4A8B-ABAB-59A107DCCC40}" type="presParOf" srcId="{F9FD350F-861C-4E6D-99E4-42085AB62D0F}" destId="{B54F9A97-7A4E-4179-86FF-9BEB07146855}" srcOrd="1" destOrd="0" presId="urn:microsoft.com/office/officeart/2018/2/layout/IconLabelDescriptionList"/>
    <dgm:cxn modelId="{F4DB3786-CB78-4D57-8974-3B0609C519C1}" type="presParOf" srcId="{F9FD350F-861C-4E6D-99E4-42085AB62D0F}" destId="{ECE013DB-A36C-4E59-9971-C6F33AA00F4F}" srcOrd="2" destOrd="0" presId="urn:microsoft.com/office/officeart/2018/2/layout/IconLabelDescriptionList"/>
    <dgm:cxn modelId="{8E951BB4-C08A-4EFE-B022-4AD3945AED39}" type="presParOf" srcId="{F9FD350F-861C-4E6D-99E4-42085AB62D0F}" destId="{60A26EEA-DDE1-48CB-991A-6AE4C180F12A}" srcOrd="3" destOrd="0" presId="urn:microsoft.com/office/officeart/2018/2/layout/IconLabelDescriptionList"/>
    <dgm:cxn modelId="{E7254774-7F5A-45A2-8383-A4F1E4898477}" type="presParOf" srcId="{F9FD350F-861C-4E6D-99E4-42085AB62D0F}" destId="{0C4A4743-DD68-4CC5-A269-5971DF5B91F8}" srcOrd="4" destOrd="0" presId="urn:microsoft.com/office/officeart/2018/2/layout/IconLabelDescriptionList"/>
    <dgm:cxn modelId="{BFC50D54-1D04-4431-B5FB-B15C7FEE5F1A}" type="presParOf" srcId="{838EFEA3-70EF-41AE-9996-16976B3486B2}" destId="{90EC8088-2112-4B8C-B0AC-D60ABF5CC802}" srcOrd="1" destOrd="0" presId="urn:microsoft.com/office/officeart/2018/2/layout/IconLabelDescriptionList"/>
    <dgm:cxn modelId="{0FD5AC65-4094-434B-86D8-8B17E0FD03C1}" type="presParOf" srcId="{838EFEA3-70EF-41AE-9996-16976B3486B2}" destId="{30D3872B-380C-436F-ACE7-6EE6D67A43E4}" srcOrd="2" destOrd="0" presId="urn:microsoft.com/office/officeart/2018/2/layout/IconLabelDescriptionList"/>
    <dgm:cxn modelId="{82DB1656-8244-4636-8E93-9D0651781D24}" type="presParOf" srcId="{30D3872B-380C-436F-ACE7-6EE6D67A43E4}" destId="{06944629-6D80-4721-AB38-31879D2F9C7F}" srcOrd="0" destOrd="0" presId="urn:microsoft.com/office/officeart/2018/2/layout/IconLabelDescriptionList"/>
    <dgm:cxn modelId="{31613DC7-79DF-485A-819F-3FEEAE26E1B9}" type="presParOf" srcId="{30D3872B-380C-436F-ACE7-6EE6D67A43E4}" destId="{A6A79A69-6FCA-47C8-9422-16220A4BB89D}" srcOrd="1" destOrd="0" presId="urn:microsoft.com/office/officeart/2018/2/layout/IconLabelDescriptionList"/>
    <dgm:cxn modelId="{4AEA89F5-7641-4414-8C50-D9C3F3C307C6}" type="presParOf" srcId="{30D3872B-380C-436F-ACE7-6EE6D67A43E4}" destId="{01262FB3-660B-4D58-B4EE-0CAB5C354788}" srcOrd="2" destOrd="0" presId="urn:microsoft.com/office/officeart/2018/2/layout/IconLabelDescriptionList"/>
    <dgm:cxn modelId="{B48DC5A4-BCE1-440C-AD59-AAF096D86912}" type="presParOf" srcId="{30D3872B-380C-436F-ACE7-6EE6D67A43E4}" destId="{8030101A-1C62-4D5F-96E2-A7BCDB3D78A6}" srcOrd="3" destOrd="0" presId="urn:microsoft.com/office/officeart/2018/2/layout/IconLabelDescriptionList"/>
    <dgm:cxn modelId="{8CAFE405-14A2-4B7A-9AD9-B36BFE614E71}" type="presParOf" srcId="{30D3872B-380C-436F-ACE7-6EE6D67A43E4}" destId="{760EA8F2-4454-4FFF-90DA-4BBE50E85615}" srcOrd="4" destOrd="0" presId="urn:microsoft.com/office/officeart/2018/2/layout/IconLabelDescriptionList"/>
    <dgm:cxn modelId="{33B3C18D-AF7F-4D2F-85DC-B4FFBDDE5E5C}" type="presParOf" srcId="{838EFEA3-70EF-41AE-9996-16976B3486B2}" destId="{5D432396-C06D-47B5-A2B3-E4F2200A28B6}" srcOrd="3" destOrd="0" presId="urn:microsoft.com/office/officeart/2018/2/layout/IconLabelDescriptionList"/>
    <dgm:cxn modelId="{0B19B5AC-FAC4-4446-80E9-096A5D2CC440}" type="presParOf" srcId="{838EFEA3-70EF-41AE-9996-16976B3486B2}" destId="{25CD6433-FE4B-44F0-82A3-008A5BBBD4EB}" srcOrd="4" destOrd="0" presId="urn:microsoft.com/office/officeart/2018/2/layout/IconLabelDescriptionList"/>
    <dgm:cxn modelId="{77A2171F-06E5-4F4D-8A7D-1F4B912B2F8C}" type="presParOf" srcId="{25CD6433-FE4B-44F0-82A3-008A5BBBD4EB}" destId="{555F1987-F80B-4E10-AD8E-2C90D6356AD2}" srcOrd="0" destOrd="0" presId="urn:microsoft.com/office/officeart/2018/2/layout/IconLabelDescriptionList"/>
    <dgm:cxn modelId="{A7BC1CBB-E19B-472B-8E31-E2B3D86F0A61}" type="presParOf" srcId="{25CD6433-FE4B-44F0-82A3-008A5BBBD4EB}" destId="{49F04842-9D4B-4F60-BC74-192D32D82190}" srcOrd="1" destOrd="0" presId="urn:microsoft.com/office/officeart/2018/2/layout/IconLabelDescriptionList"/>
    <dgm:cxn modelId="{22D1BE7A-19E5-4502-BFE1-052FA2BD46C3}" type="presParOf" srcId="{25CD6433-FE4B-44F0-82A3-008A5BBBD4EB}" destId="{12BFE0F8-98F9-44E0-A551-AA2B1A886055}" srcOrd="2" destOrd="0" presId="urn:microsoft.com/office/officeart/2018/2/layout/IconLabelDescriptionList"/>
    <dgm:cxn modelId="{08509350-F4B9-4D16-BC8C-4720082509BA}" type="presParOf" srcId="{25CD6433-FE4B-44F0-82A3-008A5BBBD4EB}" destId="{01835564-AFD9-43CB-92FC-D9283576E84B}" srcOrd="3" destOrd="0" presId="urn:microsoft.com/office/officeart/2018/2/layout/IconLabelDescriptionList"/>
    <dgm:cxn modelId="{15975A86-CAD9-4F90-9369-95F76B632F8D}" type="presParOf" srcId="{25CD6433-FE4B-44F0-82A3-008A5BBBD4EB}" destId="{155D8CDF-FC10-44D4-B881-B756CEB4E6C7}" srcOrd="4" destOrd="0" presId="urn:microsoft.com/office/officeart/2018/2/layout/IconLabelDescriptionList"/>
    <dgm:cxn modelId="{65DD07CE-A137-41AE-A246-7465BAA5E503}" type="presParOf" srcId="{838EFEA3-70EF-41AE-9996-16976B3486B2}" destId="{D3D61DB7-BCD7-4020-8712-16C280B89988}" srcOrd="5" destOrd="0" presId="urn:microsoft.com/office/officeart/2018/2/layout/IconLabelDescriptionList"/>
    <dgm:cxn modelId="{CD210C3F-9D60-4ABF-96E8-0505AE8BA523}" type="presParOf" srcId="{838EFEA3-70EF-41AE-9996-16976B3486B2}" destId="{DC5A56FF-635E-485D-9162-85D00399E262}" srcOrd="6" destOrd="0" presId="urn:microsoft.com/office/officeart/2018/2/layout/IconLabelDescriptionList"/>
    <dgm:cxn modelId="{1C4A0627-CBB6-43F1-A2BA-75B3C9A04FFB}" type="presParOf" srcId="{DC5A56FF-635E-485D-9162-85D00399E262}" destId="{06A0F72A-FC03-47C4-9ABB-084D7BA81ED5}" srcOrd="0" destOrd="0" presId="urn:microsoft.com/office/officeart/2018/2/layout/IconLabelDescriptionList"/>
    <dgm:cxn modelId="{2FBBA345-CCDD-48D9-9723-13A9D1C8E4E4}" type="presParOf" srcId="{DC5A56FF-635E-485D-9162-85D00399E262}" destId="{46B59014-5144-4C15-971E-7BF469CFEE16}" srcOrd="1" destOrd="0" presId="urn:microsoft.com/office/officeart/2018/2/layout/IconLabelDescriptionList"/>
    <dgm:cxn modelId="{45A2F411-E6B3-4837-BD8B-031BD6EEDC8D}" type="presParOf" srcId="{DC5A56FF-635E-485D-9162-85D00399E262}" destId="{5C671EBE-E1FE-45DB-907D-7E11165605FC}" srcOrd="2" destOrd="0" presId="urn:microsoft.com/office/officeart/2018/2/layout/IconLabelDescriptionList"/>
    <dgm:cxn modelId="{5E2DE1A8-B677-4434-B15E-3A67EC1F98C4}" type="presParOf" srcId="{DC5A56FF-635E-485D-9162-85D00399E262}" destId="{50FB024C-9FA5-406B-8037-8A4FC286C6B8}" srcOrd="3" destOrd="0" presId="urn:microsoft.com/office/officeart/2018/2/layout/IconLabelDescriptionList"/>
    <dgm:cxn modelId="{E9CA1C42-221E-40D9-8D0A-78C4A78163D8}" type="presParOf" srcId="{DC5A56FF-635E-485D-9162-85D00399E262}" destId="{55E385B0-5139-4672-97E8-B8C6EFC1473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B43A0-74AC-457E-8760-A150E1B7DF7E}">
      <dsp:nvSpPr>
        <dsp:cNvPr id="0" name=""/>
        <dsp:cNvSpPr/>
      </dsp:nvSpPr>
      <dsp:spPr>
        <a:xfrm>
          <a:off x="7240" y="202613"/>
          <a:ext cx="566446" cy="5664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CE013DB-A36C-4E59-9971-C6F33AA00F4F}">
      <dsp:nvSpPr>
        <dsp:cNvPr id="0" name=""/>
        <dsp:cNvSpPr/>
      </dsp:nvSpPr>
      <dsp:spPr>
        <a:xfrm>
          <a:off x="7240" y="896581"/>
          <a:ext cx="1618417" cy="44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Player Experience</a:t>
          </a:r>
          <a:endParaRPr lang="en-US" sz="1400" kern="1200"/>
        </a:p>
      </dsp:txBody>
      <dsp:txXfrm>
        <a:off x="7240" y="896581"/>
        <a:ext cx="1618417" cy="440007"/>
      </dsp:txXfrm>
    </dsp:sp>
    <dsp:sp modelId="{0C4A4743-DD68-4CC5-A269-5971DF5B91F8}">
      <dsp:nvSpPr>
        <dsp:cNvPr id="0" name=""/>
        <dsp:cNvSpPr/>
      </dsp:nvSpPr>
      <dsp:spPr>
        <a:xfrm>
          <a:off x="7240" y="1395901"/>
          <a:ext cx="1618417" cy="1772341"/>
        </a:xfrm>
        <a:prstGeom prst="rect">
          <a:avLst/>
        </a:prstGeom>
        <a:noFill/>
        <a:ln>
          <a:noFill/>
        </a:ln>
        <a:effectLst/>
      </dsp:spPr>
      <dsp:style>
        <a:lnRef idx="0">
          <a:scrgbClr r="0" g="0" b="0"/>
        </a:lnRef>
        <a:fillRef idx="0">
          <a:scrgbClr r="0" g="0" b="0"/>
        </a:fillRef>
        <a:effectRef idx="0">
          <a:scrgbClr r="0" g="0" b="0"/>
        </a:effectRef>
        <a:fontRef idx="minor"/>
      </dsp:style>
    </dsp:sp>
    <dsp:sp modelId="{06944629-6D80-4721-AB38-31879D2F9C7F}">
      <dsp:nvSpPr>
        <dsp:cNvPr id="0" name=""/>
        <dsp:cNvSpPr/>
      </dsp:nvSpPr>
      <dsp:spPr>
        <a:xfrm>
          <a:off x="1908881" y="202613"/>
          <a:ext cx="566446" cy="5664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01262FB3-660B-4D58-B4EE-0CAB5C354788}">
      <dsp:nvSpPr>
        <dsp:cNvPr id="0" name=""/>
        <dsp:cNvSpPr/>
      </dsp:nvSpPr>
      <dsp:spPr>
        <a:xfrm>
          <a:off x="1908881" y="896581"/>
          <a:ext cx="1618417" cy="44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The role of a designer</a:t>
          </a:r>
          <a:endParaRPr lang="en-US" sz="1400" kern="1200"/>
        </a:p>
      </dsp:txBody>
      <dsp:txXfrm>
        <a:off x="1908881" y="896581"/>
        <a:ext cx="1618417" cy="440007"/>
      </dsp:txXfrm>
    </dsp:sp>
    <dsp:sp modelId="{760EA8F2-4454-4FFF-90DA-4BBE50E85615}">
      <dsp:nvSpPr>
        <dsp:cNvPr id="0" name=""/>
        <dsp:cNvSpPr/>
      </dsp:nvSpPr>
      <dsp:spPr>
        <a:xfrm>
          <a:off x="1908881" y="1395901"/>
          <a:ext cx="1618417" cy="1772341"/>
        </a:xfrm>
        <a:prstGeom prst="rect">
          <a:avLst/>
        </a:prstGeom>
        <a:noFill/>
        <a:ln>
          <a:noFill/>
        </a:ln>
        <a:effectLst/>
      </dsp:spPr>
      <dsp:style>
        <a:lnRef idx="0">
          <a:scrgbClr r="0" g="0" b="0"/>
        </a:lnRef>
        <a:fillRef idx="0">
          <a:scrgbClr r="0" g="0" b="0"/>
        </a:fillRef>
        <a:effectRef idx="0">
          <a:scrgbClr r="0" g="0" b="0"/>
        </a:effectRef>
        <a:fontRef idx="minor"/>
      </dsp:style>
    </dsp:sp>
    <dsp:sp modelId="{555F1987-F80B-4E10-AD8E-2C90D6356AD2}">
      <dsp:nvSpPr>
        <dsp:cNvPr id="0" name=""/>
        <dsp:cNvSpPr/>
      </dsp:nvSpPr>
      <dsp:spPr>
        <a:xfrm>
          <a:off x="3810523" y="202613"/>
          <a:ext cx="566446" cy="5664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12BFE0F8-98F9-44E0-A551-AA2B1A886055}">
      <dsp:nvSpPr>
        <dsp:cNvPr id="0" name=""/>
        <dsp:cNvSpPr/>
      </dsp:nvSpPr>
      <dsp:spPr>
        <a:xfrm>
          <a:off x="3810523" y="896581"/>
          <a:ext cx="1618417" cy="44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Gamification / Rewards</a:t>
          </a:r>
          <a:endParaRPr lang="en-US" sz="1400" kern="1200" dirty="0"/>
        </a:p>
      </dsp:txBody>
      <dsp:txXfrm>
        <a:off x="3810523" y="896581"/>
        <a:ext cx="1618417" cy="440007"/>
      </dsp:txXfrm>
    </dsp:sp>
    <dsp:sp modelId="{155D8CDF-FC10-44D4-B881-B756CEB4E6C7}">
      <dsp:nvSpPr>
        <dsp:cNvPr id="0" name=""/>
        <dsp:cNvSpPr/>
      </dsp:nvSpPr>
      <dsp:spPr>
        <a:xfrm>
          <a:off x="3810523" y="1395901"/>
          <a:ext cx="1618417" cy="1772341"/>
        </a:xfrm>
        <a:prstGeom prst="rect">
          <a:avLst/>
        </a:prstGeom>
        <a:noFill/>
        <a:ln>
          <a:noFill/>
        </a:ln>
        <a:effectLst/>
      </dsp:spPr>
      <dsp:style>
        <a:lnRef idx="0">
          <a:scrgbClr r="0" g="0" b="0"/>
        </a:lnRef>
        <a:fillRef idx="0">
          <a:scrgbClr r="0" g="0" b="0"/>
        </a:fillRef>
        <a:effectRef idx="0">
          <a:scrgbClr r="0" g="0" b="0"/>
        </a:effectRef>
        <a:fontRef idx="minor"/>
      </dsp:style>
    </dsp:sp>
    <dsp:sp modelId="{06A0F72A-FC03-47C4-9ABB-084D7BA81ED5}">
      <dsp:nvSpPr>
        <dsp:cNvPr id="0" name=""/>
        <dsp:cNvSpPr/>
      </dsp:nvSpPr>
      <dsp:spPr>
        <a:xfrm>
          <a:off x="5712164" y="202613"/>
          <a:ext cx="566446" cy="5664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5C671EBE-E1FE-45DB-907D-7E11165605FC}">
      <dsp:nvSpPr>
        <dsp:cNvPr id="0" name=""/>
        <dsp:cNvSpPr/>
      </dsp:nvSpPr>
      <dsp:spPr>
        <a:xfrm>
          <a:off x="5712164" y="896581"/>
          <a:ext cx="1618417" cy="44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Psychology the factors</a:t>
          </a:r>
          <a:endParaRPr lang="en-US" sz="1400" kern="1200" dirty="0"/>
        </a:p>
      </dsp:txBody>
      <dsp:txXfrm>
        <a:off x="5712164" y="896581"/>
        <a:ext cx="1618417" cy="440007"/>
      </dsp:txXfrm>
    </dsp:sp>
    <dsp:sp modelId="{55E385B0-5139-4672-97E8-B8C6EFC14730}">
      <dsp:nvSpPr>
        <dsp:cNvPr id="0" name=""/>
        <dsp:cNvSpPr/>
      </dsp:nvSpPr>
      <dsp:spPr>
        <a:xfrm>
          <a:off x="5712164" y="1395901"/>
          <a:ext cx="1618417" cy="1772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GB" sz="1100" b="1" kern="1200" dirty="0"/>
            <a:t>Flow</a:t>
          </a:r>
        </a:p>
        <a:p>
          <a:pPr marL="0" lvl="0" indent="0" algn="l" defTabSz="488950">
            <a:lnSpc>
              <a:spcPct val="100000"/>
            </a:lnSpc>
            <a:spcBef>
              <a:spcPct val="0"/>
            </a:spcBef>
            <a:spcAft>
              <a:spcPct val="35000"/>
            </a:spcAft>
            <a:buFont typeface="Arial" panose="020B0604020202020204" pitchFamily="34" charset="0"/>
            <a:buNone/>
          </a:pPr>
          <a:r>
            <a:rPr lang="en-GB" sz="1100" b="1" i="0" u="none" strike="noStrike" kern="1200" baseline="0" dirty="0">
              <a:solidFill>
                <a:schemeClr val="tx1"/>
              </a:solidFill>
              <a:latin typeface="+mn-lt"/>
              <a:ea typeface="+mn-ea"/>
              <a:cs typeface="+mn-cs"/>
            </a:rPr>
            <a:t>Conditioned Pleasure</a:t>
          </a:r>
        </a:p>
        <a:p>
          <a:pPr marL="0" lvl="0" indent="0" algn="l" defTabSz="488950">
            <a:lnSpc>
              <a:spcPct val="100000"/>
            </a:lnSpc>
            <a:spcBef>
              <a:spcPct val="0"/>
            </a:spcBef>
            <a:spcAft>
              <a:spcPct val="35000"/>
            </a:spcAft>
            <a:buFont typeface="Arial" panose="020B0604020202020204" pitchFamily="34" charset="0"/>
            <a:buNone/>
          </a:pPr>
          <a:r>
            <a:rPr lang="en-GB" sz="1100" b="1" i="0" u="none" strike="noStrike" kern="1200" baseline="0" dirty="0">
              <a:solidFill>
                <a:schemeClr val="tx1"/>
              </a:solidFill>
              <a:latin typeface="+mn-lt"/>
              <a:ea typeface="+mn-ea"/>
              <a:cs typeface="+mn-cs"/>
            </a:rPr>
            <a:t>Punishment</a:t>
          </a:r>
          <a:endParaRPr lang="en-GB" sz="1100" b="1" kern="1200" dirty="0"/>
        </a:p>
        <a:p>
          <a:pPr marL="0" lvl="0" indent="0" algn="l" defTabSz="488950">
            <a:lnSpc>
              <a:spcPct val="100000"/>
            </a:lnSpc>
            <a:spcBef>
              <a:spcPct val="0"/>
            </a:spcBef>
            <a:spcAft>
              <a:spcPct val="35000"/>
            </a:spcAft>
            <a:buFont typeface="Arial" panose="020B0604020202020204" pitchFamily="34" charset="0"/>
            <a:buNone/>
          </a:pPr>
          <a:r>
            <a:rPr lang="en-GB" sz="1100" b="1" kern="1200" dirty="0"/>
            <a:t>Decisions</a:t>
          </a:r>
          <a:endParaRPr lang="en-US" sz="1100" b="1" kern="1200" dirty="0"/>
        </a:p>
        <a:p>
          <a:pPr marL="0" lvl="0" indent="0" algn="l" defTabSz="488950">
            <a:lnSpc>
              <a:spcPct val="100000"/>
            </a:lnSpc>
            <a:spcBef>
              <a:spcPct val="0"/>
            </a:spcBef>
            <a:spcAft>
              <a:spcPct val="35000"/>
            </a:spcAft>
            <a:buFont typeface="Arial" panose="020B0604020202020204" pitchFamily="34" charset="0"/>
            <a:buNone/>
          </a:pPr>
          <a:r>
            <a:rPr lang="en-GB" sz="1100" b="1" kern="1200" dirty="0"/>
            <a:t>Repetition</a:t>
          </a:r>
        </a:p>
        <a:p>
          <a:pPr marL="0" lvl="0" indent="0" algn="l" defTabSz="488950">
            <a:lnSpc>
              <a:spcPct val="100000"/>
            </a:lnSpc>
            <a:spcBef>
              <a:spcPct val="0"/>
            </a:spcBef>
            <a:spcAft>
              <a:spcPct val="35000"/>
            </a:spcAft>
            <a:buFont typeface="Arial" panose="020B0604020202020204" pitchFamily="34" charset="0"/>
            <a:buNone/>
          </a:pPr>
          <a:r>
            <a:rPr lang="en-GB" sz="1100" b="1" kern="1200" dirty="0"/>
            <a:t>Reflection</a:t>
          </a:r>
          <a:endParaRPr lang="en-US" sz="1100" b="1" kern="1200" dirty="0"/>
        </a:p>
        <a:p>
          <a:pPr marL="0" lvl="0" indent="0" algn="l" defTabSz="488950">
            <a:lnSpc>
              <a:spcPct val="100000"/>
            </a:lnSpc>
            <a:spcBef>
              <a:spcPct val="0"/>
            </a:spcBef>
            <a:spcAft>
              <a:spcPct val="35000"/>
            </a:spcAft>
            <a:buFont typeface="Arial" panose="020B0604020202020204" pitchFamily="34" charset="0"/>
            <a:buNone/>
          </a:pPr>
          <a:r>
            <a:rPr lang="en-GB" sz="1100" b="1" kern="1200" dirty="0"/>
            <a:t>Engagement and Motivation</a:t>
          </a:r>
          <a:endParaRPr lang="en-US" sz="1100" b="1" kern="1200" dirty="0"/>
        </a:p>
      </dsp:txBody>
      <dsp:txXfrm>
        <a:off x="5712164" y="1395901"/>
        <a:ext cx="1618417" cy="17723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2AF9BD-A44A-C74C-B8A3-94BDA07BE2D0}" type="datetimeFigureOut">
              <a:rPr lang="en-US" smtClean="0"/>
              <a:t>10/14/2019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31A47-EB9F-584A-A211-968B8FFFAC72}" type="slidenum">
              <a:rPr lang="en-GB" smtClean="0"/>
              <a:t>‹#›</a:t>
            </a:fld>
            <a:endParaRPr lang="en-GB"/>
          </a:p>
        </p:txBody>
      </p:sp>
    </p:spTree>
    <p:extLst>
      <p:ext uri="{BB962C8B-B14F-4D97-AF65-F5344CB8AC3E}">
        <p14:creationId xmlns:p14="http://schemas.microsoft.com/office/powerpoint/2010/main" val="70997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5643F-5B95-2F4E-AE3E-610247670AAF}" type="datetimeFigureOut">
              <a:rPr lang="en-US" smtClean="0"/>
              <a:t>10/14/2019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F09E5-BE19-4F47-A708-769A85ED0E78}" type="slidenum">
              <a:rPr lang="en-GB" smtClean="0"/>
              <a:t>‹#›</a:t>
            </a:fld>
            <a:endParaRPr lang="en-GB"/>
          </a:p>
        </p:txBody>
      </p:sp>
    </p:spTree>
    <p:extLst>
      <p:ext uri="{BB962C8B-B14F-4D97-AF65-F5344CB8AC3E}">
        <p14:creationId xmlns:p14="http://schemas.microsoft.com/office/powerpoint/2010/main" val="5909126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amasutra.com/view/feature/166972/cognitive_flow_the_psychology_of_.php?print=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ywellmind.com/b-f-skinner-biography-1904-1990-2795543"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khanacademy.org/test-prep/mcat/behavior/learning-slug/v/operant-conditioning-positive-and-negative-reinforcement-and-punishment" TargetMode="External"/><Relationship Id="rId4" Type="http://schemas.openxmlformats.org/officeDocument/2006/relationships/hyperlink" Target="https://www.verywellmind.com/operant-conditioning-a2-2794863"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heguardian.com/technology/2016/feb/08/firewatch-review-first-person-simulation-adventure-gam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d_js_3S_7K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a:t>
            </a:fld>
            <a:endParaRPr lang="en-GB"/>
          </a:p>
        </p:txBody>
      </p:sp>
    </p:spTree>
    <p:extLst>
      <p:ext uri="{BB962C8B-B14F-4D97-AF65-F5344CB8AC3E}">
        <p14:creationId xmlns:p14="http://schemas.microsoft.com/office/powerpoint/2010/main" val="24675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14</a:t>
            </a:fld>
            <a:endParaRPr lang="en-GB"/>
          </a:p>
        </p:txBody>
      </p:sp>
    </p:spTree>
    <p:extLst>
      <p:ext uri="{BB962C8B-B14F-4D97-AF65-F5344CB8AC3E}">
        <p14:creationId xmlns:p14="http://schemas.microsoft.com/office/powerpoint/2010/main" val="324329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a this…………….</a:t>
            </a:r>
          </a:p>
          <a:p>
            <a:endParaRPr lang="en-GB" dirty="0"/>
          </a:p>
          <a:p>
            <a:r>
              <a:rPr lang="en-GB" sz="1200" b="0" i="0" u="none" strike="noStrike" kern="1200" baseline="0" dirty="0">
                <a:solidFill>
                  <a:schemeClr val="tx1"/>
                </a:solidFill>
                <a:latin typeface="+mn-lt"/>
                <a:ea typeface="+mn-ea"/>
                <a:cs typeface="+mn-cs"/>
              </a:rPr>
              <a:t>The sooner you can bring the player into the equation, the better, and the first way to do this is to set “player experience goals.” Player experience goals are just what they sound like: goals that the game designer sets for the type of experience that players will have during the game. These are not features of the game but rather descriptions of the interesting and unique situations in which you hope players will find themselves. For example, “players will have to cooperate to win, but the game will be structured so they can never trust each other,” “players will feel a sense of happiness and playfulness rather than competitiveness,” or “players will have the freedom to pursue the goals of the game in any order they choose.”</a:t>
            </a:r>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15</a:t>
            </a:fld>
            <a:endParaRPr lang="en-GB"/>
          </a:p>
        </p:txBody>
      </p:sp>
    </p:spTree>
    <p:extLst>
      <p:ext uri="{BB962C8B-B14F-4D97-AF65-F5344CB8AC3E}">
        <p14:creationId xmlns:p14="http://schemas.microsoft.com/office/powerpoint/2010/main" val="407030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latin typeface="Arial" charset="0"/>
                <a:ea typeface="+mn-ea"/>
                <a:cs typeface="+mn-cs"/>
              </a:rPr>
              <a:t>Capture/destroy. Eliminate all of your opponent’s pieces from the game. </a:t>
            </a:r>
            <a:r>
              <a:rPr lang="en-GB" sz="1200" i="1" kern="1200" dirty="0">
                <a:solidFill>
                  <a:schemeClr val="tx1"/>
                </a:solidFill>
                <a:latin typeface="Arial" charset="0"/>
                <a:ea typeface="+mn-ea"/>
                <a:cs typeface="+mn-cs"/>
              </a:rPr>
              <a:t>Chess</a:t>
            </a:r>
            <a:r>
              <a:rPr lang="en-GB" sz="1200" i="0" kern="1200" dirty="0">
                <a:solidFill>
                  <a:schemeClr val="tx1"/>
                </a:solidFill>
                <a:latin typeface="Arial" charset="0"/>
                <a:ea typeface="+mn-ea"/>
                <a:cs typeface="+mn-cs"/>
              </a:rPr>
              <a:t> and </a:t>
            </a:r>
            <a:r>
              <a:rPr lang="en-GB" sz="1200" i="1" kern="1200" dirty="0" err="1">
                <a:solidFill>
                  <a:schemeClr val="tx1"/>
                </a:solidFill>
                <a:latin typeface="Arial" charset="0"/>
                <a:ea typeface="+mn-ea"/>
                <a:cs typeface="+mn-cs"/>
              </a:rPr>
              <a:t>Stratego</a:t>
            </a:r>
            <a:r>
              <a:rPr lang="en-GB" sz="1200" i="1" kern="1200" dirty="0">
                <a:solidFill>
                  <a:schemeClr val="tx1"/>
                </a:solidFill>
                <a:latin typeface="Arial" charset="0"/>
                <a:ea typeface="+mn-ea"/>
                <a:cs typeface="+mn-cs"/>
              </a:rPr>
              <a:t> </a:t>
            </a:r>
            <a:r>
              <a:rPr lang="en-GB" sz="1200" i="0" kern="1200" dirty="0">
                <a:solidFill>
                  <a:schemeClr val="tx1"/>
                </a:solidFill>
                <a:latin typeface="Arial" charset="0"/>
                <a:ea typeface="+mn-ea"/>
                <a:cs typeface="+mn-cs"/>
              </a:rPr>
              <a:t>are some well-known examples where you must eliminate the opposing forces to win.</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Territorial control. The focus is not necessarily on destroying the opponent, but on controlling certain areas of the board. </a:t>
            </a:r>
            <a:r>
              <a:rPr lang="en-GB" sz="1200" i="1" kern="1200" dirty="0">
                <a:solidFill>
                  <a:schemeClr val="tx1"/>
                </a:solidFill>
                <a:latin typeface="Arial" charset="0"/>
                <a:ea typeface="+mn-ea"/>
                <a:cs typeface="+mn-cs"/>
              </a:rPr>
              <a:t>RISK </a:t>
            </a:r>
            <a:r>
              <a:rPr lang="en-GB" sz="1200" i="0" kern="1200" dirty="0" err="1">
                <a:solidFill>
                  <a:schemeClr val="tx1"/>
                </a:solidFill>
                <a:latin typeface="Arial" charset="0"/>
                <a:ea typeface="+mn-ea"/>
                <a:cs typeface="+mn-cs"/>
              </a:rPr>
              <a:t>and</a:t>
            </a:r>
            <a:r>
              <a:rPr lang="en-GB" sz="1200" i="1" kern="1200" dirty="0" err="1">
                <a:solidFill>
                  <a:schemeClr val="tx1"/>
                </a:solidFill>
                <a:latin typeface="Arial" charset="0"/>
                <a:ea typeface="+mn-ea"/>
                <a:cs typeface="+mn-cs"/>
              </a:rPr>
              <a:t>Diplomacy</a:t>
            </a:r>
            <a:r>
              <a:rPr lang="en-GB" sz="1200" i="0" kern="1200" dirty="0">
                <a:solidFill>
                  <a:schemeClr val="tx1"/>
                </a:solidFill>
                <a:latin typeface="Arial" charset="0"/>
                <a:ea typeface="+mn-ea"/>
                <a:cs typeface="+mn-cs"/>
              </a:rPr>
              <a:t> are examples.</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Collection. The card game </a:t>
            </a:r>
            <a:r>
              <a:rPr lang="en-GB" sz="1200" i="1" kern="1200" dirty="0">
                <a:solidFill>
                  <a:schemeClr val="tx1"/>
                </a:solidFill>
                <a:latin typeface="Arial" charset="0"/>
                <a:ea typeface="+mn-ea"/>
                <a:cs typeface="+mn-cs"/>
              </a:rPr>
              <a:t>Rummy</a:t>
            </a:r>
            <a:r>
              <a:rPr lang="en-GB" sz="1200" i="0" kern="1200" dirty="0">
                <a:solidFill>
                  <a:schemeClr val="tx1"/>
                </a:solidFill>
                <a:latin typeface="Arial" charset="0"/>
                <a:ea typeface="+mn-ea"/>
                <a:cs typeface="+mn-cs"/>
              </a:rPr>
              <a:t> and its variants involve collecting sets of cards to win. </a:t>
            </a:r>
            <a:r>
              <a:rPr lang="en-GB" sz="1200" i="1" kern="1200" dirty="0" err="1">
                <a:solidFill>
                  <a:schemeClr val="tx1"/>
                </a:solidFill>
                <a:latin typeface="Arial" charset="0"/>
                <a:ea typeface="+mn-ea"/>
                <a:cs typeface="+mn-cs"/>
              </a:rPr>
              <a:t>Bohnanza</a:t>
            </a:r>
            <a:r>
              <a:rPr lang="en-GB" sz="1200" i="0" kern="1200" dirty="0">
                <a:solidFill>
                  <a:schemeClr val="tx1"/>
                </a:solidFill>
                <a:latin typeface="Arial" charset="0"/>
                <a:ea typeface="+mn-ea"/>
                <a:cs typeface="+mn-cs"/>
              </a:rPr>
              <a:t> involves collecting sets of beans. Many </a:t>
            </a:r>
            <a:r>
              <a:rPr lang="en-GB" sz="1200" i="0" kern="1200" dirty="0" err="1">
                <a:solidFill>
                  <a:schemeClr val="tx1"/>
                </a:solidFill>
                <a:latin typeface="Arial" charset="0"/>
                <a:ea typeface="+mn-ea"/>
                <a:cs typeface="+mn-cs"/>
              </a:rPr>
              <a:t>platformer</a:t>
            </a:r>
            <a:r>
              <a:rPr lang="en-GB" sz="1200" i="0" kern="1200" dirty="0">
                <a:solidFill>
                  <a:schemeClr val="tx1"/>
                </a:solidFill>
                <a:latin typeface="Arial" charset="0"/>
                <a:ea typeface="+mn-ea"/>
                <a:cs typeface="+mn-cs"/>
              </a:rPr>
              <a:t> video games (such as the </a:t>
            </a:r>
            <a:r>
              <a:rPr lang="en-GB" sz="1200" i="1" kern="1200" dirty="0" err="1">
                <a:solidFill>
                  <a:schemeClr val="tx1"/>
                </a:solidFill>
                <a:latin typeface="Arial" charset="0"/>
                <a:ea typeface="+mn-ea"/>
                <a:cs typeface="+mn-cs"/>
              </a:rPr>
              <a:t>Spyro</a:t>
            </a:r>
            <a:r>
              <a:rPr lang="en-GB" sz="1200" i="1" kern="1200" dirty="0">
                <a:solidFill>
                  <a:schemeClr val="tx1"/>
                </a:solidFill>
                <a:latin typeface="Arial" charset="0"/>
                <a:ea typeface="+mn-ea"/>
                <a:cs typeface="+mn-cs"/>
              </a:rPr>
              <a:t> </a:t>
            </a:r>
            <a:r>
              <a:rPr lang="en-GB" sz="1200" i="0" kern="1200" dirty="0">
                <a:solidFill>
                  <a:schemeClr val="tx1"/>
                </a:solidFill>
                <a:latin typeface="Arial" charset="0"/>
                <a:ea typeface="+mn-ea"/>
                <a:cs typeface="+mn-cs"/>
              </a:rPr>
              <a:t>series) included levels where you had to collect a certain number of objects scattered throughout the level.</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Solve. The board game </a:t>
            </a:r>
            <a:r>
              <a:rPr lang="en-GB" sz="1200" i="1" kern="1200" dirty="0">
                <a:solidFill>
                  <a:schemeClr val="tx1"/>
                </a:solidFill>
                <a:latin typeface="Arial" charset="0"/>
                <a:ea typeface="+mn-ea"/>
                <a:cs typeface="+mn-cs"/>
              </a:rPr>
              <a:t>Clue</a:t>
            </a:r>
            <a:r>
              <a:rPr lang="en-GB" sz="1200" i="0" kern="1200" dirty="0">
                <a:solidFill>
                  <a:schemeClr val="tx1"/>
                </a:solidFill>
                <a:latin typeface="Arial" charset="0"/>
                <a:ea typeface="+mn-ea"/>
                <a:cs typeface="+mn-cs"/>
              </a:rPr>
              <a:t> (or </a:t>
            </a:r>
            <a:r>
              <a:rPr lang="en-GB" sz="1200" i="1" kern="1200" dirty="0" err="1">
                <a:solidFill>
                  <a:schemeClr val="tx1"/>
                </a:solidFill>
                <a:latin typeface="Arial" charset="0"/>
                <a:ea typeface="+mn-ea"/>
                <a:cs typeface="+mn-cs"/>
              </a:rPr>
              <a:t>Cluedo</a:t>
            </a:r>
            <a:r>
              <a:rPr lang="en-GB" sz="1200" i="0" kern="1200" dirty="0">
                <a:solidFill>
                  <a:schemeClr val="tx1"/>
                </a:solidFill>
                <a:latin typeface="Arial" charset="0"/>
                <a:ea typeface="+mn-ea"/>
                <a:cs typeface="+mn-cs"/>
              </a:rPr>
              <a:t>, depending on where you live) is an example of a game where the objective is to solve a puzzle. Lesser-known (but more interesting) examples are </a:t>
            </a:r>
            <a:r>
              <a:rPr lang="en-GB" sz="1200" i="1" kern="1200" dirty="0">
                <a:solidFill>
                  <a:schemeClr val="tx1"/>
                </a:solidFill>
                <a:latin typeface="Arial" charset="0"/>
                <a:ea typeface="+mn-ea"/>
                <a:cs typeface="+mn-cs"/>
              </a:rPr>
              <a:t>Castle of Magic</a:t>
            </a:r>
            <a:r>
              <a:rPr lang="en-GB" sz="1200" i="0" kern="1200" dirty="0">
                <a:solidFill>
                  <a:schemeClr val="tx1"/>
                </a:solidFill>
                <a:latin typeface="Arial" charset="0"/>
                <a:ea typeface="+mn-ea"/>
                <a:cs typeface="+mn-cs"/>
              </a:rPr>
              <a:t> and </a:t>
            </a:r>
            <a:r>
              <a:rPr lang="en-GB" sz="1200" i="1" kern="1200" dirty="0">
                <a:solidFill>
                  <a:schemeClr val="tx1"/>
                </a:solidFill>
                <a:latin typeface="Arial" charset="0"/>
                <a:ea typeface="+mn-ea"/>
                <a:cs typeface="+mn-cs"/>
              </a:rPr>
              <a:t>Sleuth</a:t>
            </a:r>
            <a:r>
              <a:rPr lang="en-GB" sz="1200" i="0" kern="1200" dirty="0">
                <a:solidFill>
                  <a:schemeClr val="tx1"/>
                </a:solidFill>
                <a:latin typeface="Arial" charset="0"/>
                <a:ea typeface="+mn-ea"/>
                <a:cs typeface="+mn-cs"/>
              </a:rPr>
              <a:t>.</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Chase/race/escape. Generally, anything where you are running towards or away from something; the playground game </a:t>
            </a:r>
            <a:r>
              <a:rPr lang="en-GB" sz="1200" i="1" kern="1200" dirty="0">
                <a:solidFill>
                  <a:schemeClr val="tx1"/>
                </a:solidFill>
                <a:latin typeface="Arial" charset="0"/>
                <a:ea typeface="+mn-ea"/>
                <a:cs typeface="+mn-cs"/>
              </a:rPr>
              <a:t>Tag</a:t>
            </a:r>
            <a:r>
              <a:rPr lang="en-GB" sz="1200" i="0" kern="1200" dirty="0">
                <a:solidFill>
                  <a:schemeClr val="tx1"/>
                </a:solidFill>
                <a:latin typeface="Arial" charset="0"/>
                <a:ea typeface="+mn-ea"/>
                <a:cs typeface="+mn-cs"/>
              </a:rPr>
              <a:t> and the video </a:t>
            </a:r>
            <a:r>
              <a:rPr lang="en-GB" sz="1200" i="0" kern="1200" dirty="0" err="1">
                <a:solidFill>
                  <a:schemeClr val="tx1"/>
                </a:solidFill>
                <a:latin typeface="Arial" charset="0"/>
                <a:ea typeface="+mn-ea"/>
                <a:cs typeface="+mn-cs"/>
              </a:rPr>
              <a:t>game</a:t>
            </a:r>
            <a:r>
              <a:rPr lang="en-GB" sz="1200" i="1" kern="1200" dirty="0" err="1">
                <a:solidFill>
                  <a:schemeClr val="tx1"/>
                </a:solidFill>
                <a:latin typeface="Arial" charset="0"/>
                <a:ea typeface="+mn-ea"/>
                <a:cs typeface="+mn-cs"/>
              </a:rPr>
              <a:t>Super</a:t>
            </a:r>
            <a:r>
              <a:rPr lang="en-GB" sz="1200" i="1" kern="1200" dirty="0">
                <a:solidFill>
                  <a:schemeClr val="tx1"/>
                </a:solidFill>
                <a:latin typeface="Arial" charset="0"/>
                <a:ea typeface="+mn-ea"/>
                <a:cs typeface="+mn-cs"/>
              </a:rPr>
              <a:t> Mario Bros.</a:t>
            </a:r>
            <a:r>
              <a:rPr lang="en-GB" sz="1200" i="0" kern="1200" dirty="0">
                <a:solidFill>
                  <a:schemeClr val="tx1"/>
                </a:solidFill>
                <a:latin typeface="Arial" charset="0"/>
                <a:ea typeface="+mn-ea"/>
                <a:cs typeface="+mn-cs"/>
              </a:rPr>
              <a:t> are examples.</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Spatial alignment. A number of games involve positioning of elements as an objective, including the non-digital games </a:t>
            </a:r>
            <a:r>
              <a:rPr lang="en-GB" sz="1200" i="1" kern="1200" dirty="0">
                <a:solidFill>
                  <a:schemeClr val="tx1"/>
                </a:solidFill>
                <a:latin typeface="Arial" charset="0"/>
                <a:ea typeface="+mn-ea"/>
                <a:cs typeface="+mn-cs"/>
              </a:rPr>
              <a:t>Tic-Tac-Toe</a:t>
            </a:r>
            <a:r>
              <a:rPr lang="en-GB" sz="1200" i="0" kern="1200" dirty="0">
                <a:solidFill>
                  <a:schemeClr val="tx1"/>
                </a:solidFill>
                <a:latin typeface="Arial" charset="0"/>
                <a:ea typeface="+mn-ea"/>
                <a:cs typeface="+mn-cs"/>
              </a:rPr>
              <a:t> and </a:t>
            </a:r>
            <a:r>
              <a:rPr lang="en-GB" sz="1200" i="1" kern="1200" dirty="0" err="1">
                <a:solidFill>
                  <a:schemeClr val="tx1"/>
                </a:solidFill>
                <a:latin typeface="Arial" charset="0"/>
                <a:ea typeface="+mn-ea"/>
                <a:cs typeface="+mn-cs"/>
              </a:rPr>
              <a:t>Pente</a:t>
            </a:r>
            <a:r>
              <a:rPr lang="en-GB" sz="1200" i="0" kern="1200" dirty="0">
                <a:solidFill>
                  <a:schemeClr val="tx1"/>
                </a:solidFill>
                <a:latin typeface="Arial" charset="0"/>
                <a:ea typeface="+mn-ea"/>
                <a:cs typeface="+mn-cs"/>
              </a:rPr>
              <a:t> and the video game </a:t>
            </a:r>
            <a:r>
              <a:rPr lang="en-GB" sz="1200" i="1" kern="1200" dirty="0">
                <a:solidFill>
                  <a:schemeClr val="tx1"/>
                </a:solidFill>
                <a:latin typeface="Arial" charset="0"/>
                <a:ea typeface="+mn-ea"/>
                <a:cs typeface="+mn-cs"/>
              </a:rPr>
              <a:t>Tetris</a:t>
            </a:r>
            <a:r>
              <a:rPr lang="en-GB" sz="1200" i="0" kern="1200" dirty="0">
                <a:solidFill>
                  <a:schemeClr val="tx1"/>
                </a:solidFill>
                <a:latin typeface="Arial" charset="0"/>
                <a:ea typeface="+mn-ea"/>
                <a:cs typeface="+mn-cs"/>
              </a:rPr>
              <a:t>.</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Build. The opposite of “destroy” — your goal is to advance your character(s) or build your resources to a certain point. </a:t>
            </a:r>
            <a:r>
              <a:rPr lang="en-GB" sz="1200" i="1" kern="1200" dirty="0">
                <a:solidFill>
                  <a:schemeClr val="tx1"/>
                </a:solidFill>
                <a:latin typeface="Arial" charset="0"/>
                <a:ea typeface="+mn-ea"/>
                <a:cs typeface="+mn-cs"/>
              </a:rPr>
              <a:t>The Sims</a:t>
            </a:r>
            <a:r>
              <a:rPr lang="en-GB" sz="1200" i="0" kern="1200" dirty="0">
                <a:solidFill>
                  <a:schemeClr val="tx1"/>
                </a:solidFill>
                <a:latin typeface="Arial" charset="0"/>
                <a:ea typeface="+mn-ea"/>
                <a:cs typeface="+mn-cs"/>
              </a:rPr>
              <a:t> has strong elements of this; the board game </a:t>
            </a:r>
            <a:r>
              <a:rPr lang="en-GB" sz="1200" i="1" kern="1200" dirty="0">
                <a:solidFill>
                  <a:schemeClr val="tx1"/>
                </a:solidFill>
                <a:latin typeface="Arial" charset="0"/>
                <a:ea typeface="+mn-ea"/>
                <a:cs typeface="+mn-cs"/>
              </a:rPr>
              <a:t>Settlers of </a:t>
            </a:r>
            <a:r>
              <a:rPr lang="en-GB" sz="1200" i="1" kern="1200" dirty="0" err="1">
                <a:solidFill>
                  <a:schemeClr val="tx1"/>
                </a:solidFill>
                <a:latin typeface="Arial" charset="0"/>
                <a:ea typeface="+mn-ea"/>
                <a:cs typeface="+mn-cs"/>
              </a:rPr>
              <a:t>Catan</a:t>
            </a:r>
            <a:r>
              <a:rPr lang="en-GB" sz="1200" i="0" kern="1200" dirty="0">
                <a:solidFill>
                  <a:schemeClr val="tx1"/>
                </a:solidFill>
                <a:latin typeface="Arial" charset="0"/>
                <a:ea typeface="+mn-ea"/>
                <a:cs typeface="+mn-cs"/>
              </a:rPr>
              <a:t> is an example also.</a:t>
            </a:r>
          </a:p>
          <a:p>
            <a:endParaRPr lang="en-GB" sz="1200" i="0" kern="1200" dirty="0">
              <a:solidFill>
                <a:schemeClr val="tx1"/>
              </a:solidFill>
              <a:latin typeface="Arial" charset="0"/>
              <a:ea typeface="+mn-ea"/>
              <a:cs typeface="+mn-cs"/>
            </a:endParaRPr>
          </a:p>
          <a:p>
            <a:r>
              <a:rPr lang="en-GB" sz="1200" i="0" kern="1200" dirty="0">
                <a:solidFill>
                  <a:schemeClr val="tx1"/>
                </a:solidFill>
                <a:latin typeface="Arial" charset="0"/>
                <a:ea typeface="+mn-ea"/>
                <a:cs typeface="+mn-cs"/>
              </a:rPr>
              <a:t>Negation of another goal. Some games end when one player performs an act that is </a:t>
            </a:r>
            <a:r>
              <a:rPr lang="en-GB" sz="1200" i="0" kern="1200" dirty="0" err="1">
                <a:solidFill>
                  <a:schemeClr val="tx1"/>
                </a:solidFill>
                <a:latin typeface="Arial" charset="0"/>
                <a:ea typeface="+mn-ea"/>
                <a:cs typeface="+mn-cs"/>
              </a:rPr>
              <a:t>forbiden</a:t>
            </a:r>
            <a:r>
              <a:rPr lang="en-GB" sz="1200" i="0" kern="1200" dirty="0">
                <a:solidFill>
                  <a:schemeClr val="tx1"/>
                </a:solidFill>
                <a:latin typeface="Arial" charset="0"/>
                <a:ea typeface="+mn-ea"/>
                <a:cs typeface="+mn-cs"/>
              </a:rPr>
              <a:t> by the rules, and that player loses. Examples are the physical dexterity games </a:t>
            </a:r>
            <a:r>
              <a:rPr lang="en-GB" sz="1200" i="1" kern="1200" dirty="0">
                <a:solidFill>
                  <a:schemeClr val="tx1"/>
                </a:solidFill>
                <a:latin typeface="Arial" charset="0"/>
                <a:ea typeface="+mn-ea"/>
                <a:cs typeface="+mn-cs"/>
              </a:rPr>
              <a:t>Twister</a:t>
            </a:r>
            <a:r>
              <a:rPr lang="en-GB" sz="1200" i="0" kern="1200" dirty="0">
                <a:solidFill>
                  <a:schemeClr val="tx1"/>
                </a:solidFill>
                <a:latin typeface="Arial" charset="0"/>
                <a:ea typeface="+mn-ea"/>
                <a:cs typeface="+mn-cs"/>
              </a:rPr>
              <a:t> and </a:t>
            </a:r>
            <a:r>
              <a:rPr lang="en-GB" sz="1200" i="1" kern="1200" dirty="0" err="1">
                <a:solidFill>
                  <a:schemeClr val="tx1"/>
                </a:solidFill>
                <a:latin typeface="Arial" charset="0"/>
                <a:ea typeface="+mn-ea"/>
                <a:cs typeface="+mn-cs"/>
              </a:rPr>
              <a:t>Jenga</a:t>
            </a:r>
            <a:r>
              <a:rPr lang="en-GB" sz="1200" i="0" kern="1200" dirty="0">
                <a:solidFill>
                  <a:schemeClr val="tx1"/>
                </a:solidFill>
                <a:latin typeface="Arial" charset="0"/>
                <a:ea typeface="+mn-ea"/>
                <a:cs typeface="+mn-cs"/>
              </a:rPr>
              <a:t>.</a:t>
            </a:r>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16</a:t>
            </a:fld>
            <a:endParaRPr lang="en-GB"/>
          </a:p>
        </p:txBody>
      </p:sp>
    </p:spTree>
    <p:extLst>
      <p:ext uri="{BB962C8B-B14F-4D97-AF65-F5344CB8AC3E}">
        <p14:creationId xmlns:p14="http://schemas.microsoft.com/office/powerpoint/2010/main" val="365061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 level goals</a:t>
            </a:r>
          </a:p>
        </p:txBody>
      </p:sp>
      <p:sp>
        <p:nvSpPr>
          <p:cNvPr id="4" name="Slide Number Placeholder 3"/>
          <p:cNvSpPr>
            <a:spLocks noGrp="1"/>
          </p:cNvSpPr>
          <p:nvPr>
            <p:ph type="sldNum" sz="quarter" idx="10"/>
          </p:nvPr>
        </p:nvSpPr>
        <p:spPr/>
        <p:txBody>
          <a:bodyPr/>
          <a:lstStyle/>
          <a:p>
            <a:fld id="{66BF09E5-BE19-4F47-A708-769A85ED0E78}" type="slidenum">
              <a:rPr lang="en-GB" smtClean="0"/>
              <a:t>17</a:t>
            </a:fld>
            <a:endParaRPr lang="en-GB"/>
          </a:p>
        </p:txBody>
      </p:sp>
    </p:spTree>
    <p:extLst>
      <p:ext uri="{BB962C8B-B14F-4D97-AF65-F5344CB8AC3E}">
        <p14:creationId xmlns:p14="http://schemas.microsoft.com/office/powerpoint/2010/main" val="1948829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the 1970s a psychologist named Mihaly Csikszentmihalyi</a:t>
            </a:r>
            <a:r>
              <a:rPr lang="en-GB" sz="1200" b="1"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experimentally evaluated Flow. He found that a person's skill and the difficulty of a task interact to result in different cognitive and emotional states. When skill is too low and the task too hard, people become anxious. Alternatively, if the task is too easy and skill too high, people become bored. However, when skill and difficulty are roughly proportional, people enter Flow states (see Figure 1).</a:t>
            </a:r>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18</a:t>
            </a:fld>
            <a:endParaRPr lang="en-GB"/>
          </a:p>
        </p:txBody>
      </p:sp>
    </p:spTree>
    <p:extLst>
      <p:ext uri="{BB962C8B-B14F-4D97-AF65-F5344CB8AC3E}">
        <p14:creationId xmlns:p14="http://schemas.microsoft.com/office/powerpoint/2010/main" val="16158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FLOW AND REWARD </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Flow theory, which addresses optimal experiences associated with activities, is currently at the </a:t>
            </a:r>
            <a:r>
              <a:rPr lang="en-GB" sz="1200" b="0" i="0" u="none" strike="noStrike" kern="1200" baseline="0" dirty="0" err="1">
                <a:solidFill>
                  <a:schemeClr val="tx1"/>
                </a:solidFill>
                <a:latin typeface="+mn-lt"/>
                <a:ea typeface="+mn-ea"/>
                <a:cs typeface="+mn-cs"/>
              </a:rPr>
              <a:t>center</a:t>
            </a:r>
            <a:r>
              <a:rPr lang="en-GB" sz="1200" b="0" i="0" u="none" strike="noStrike" kern="1200" baseline="0" dirty="0">
                <a:solidFill>
                  <a:schemeClr val="tx1"/>
                </a:solidFill>
                <a:latin typeface="+mn-lt"/>
                <a:ea typeface="+mn-ea"/>
                <a:cs typeface="+mn-cs"/>
              </a:rPr>
              <a:t> of research on fun in games. Although it is generally used to </a:t>
            </a:r>
            <a:r>
              <a:rPr lang="en-GB" sz="1200" b="0" i="0" u="none" strike="noStrike" kern="1200" baseline="0" dirty="0" err="1">
                <a:solidFill>
                  <a:schemeClr val="tx1"/>
                </a:solidFill>
                <a:latin typeface="+mn-lt"/>
                <a:ea typeface="+mn-ea"/>
                <a:cs typeface="+mn-cs"/>
              </a:rPr>
              <a:t>analyze</a:t>
            </a:r>
            <a:r>
              <a:rPr lang="en-GB" sz="1200" b="0" i="0" u="none" strike="noStrike" kern="1200" baseline="0" dirty="0">
                <a:solidFill>
                  <a:schemeClr val="tx1"/>
                </a:solidFill>
                <a:latin typeface="+mn-lt"/>
                <a:ea typeface="+mn-ea"/>
                <a:cs typeface="+mn-cs"/>
              </a:rPr>
              <a:t> intrinsically rewarding experiences, we believe that flow theory is also an appropriate tool for </a:t>
            </a:r>
            <a:r>
              <a:rPr lang="en-GB" sz="1200" b="0" i="0" u="none" strike="noStrike" kern="1200" baseline="0" dirty="0" err="1">
                <a:solidFill>
                  <a:schemeClr val="tx1"/>
                </a:solidFill>
                <a:latin typeface="+mn-lt"/>
                <a:ea typeface="+mn-ea"/>
                <a:cs typeface="+mn-cs"/>
              </a:rPr>
              <a:t>analyzing</a:t>
            </a:r>
            <a:r>
              <a:rPr lang="en-GB" sz="1200" b="0" i="0" u="none" strike="noStrike" kern="1200" baseline="0" dirty="0">
                <a:solidFill>
                  <a:schemeClr val="tx1"/>
                </a:solidFill>
                <a:latin typeface="+mn-lt"/>
                <a:ea typeface="+mn-ea"/>
                <a:cs typeface="+mn-cs"/>
              </a:rPr>
              <a:t> game systems that distribute extrinsic rewards. Flow experiences have nine characteristics: clear goals at every step, immediate feedback, a balance between challenge and skill, merged action and awareness, a neglect of distractions, no worry of failure, absence of self-consciousness, distorted sense of time, and an autotelic quality. We will focus on three of these in our analysis of how reward systems offer positive experiences: balance between challenge and skill, clear goals, and immediate feedback.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Many video and online gaming researchers have studied the balance between challenges and skills and between boredom and anxiety. </a:t>
            </a:r>
            <a:r>
              <a:rPr lang="en-GB" sz="1200" b="0" i="0" u="none" strike="noStrike" kern="1200" baseline="0" dirty="0" err="1">
                <a:solidFill>
                  <a:schemeClr val="tx1"/>
                </a:solidFill>
                <a:latin typeface="+mn-lt"/>
                <a:ea typeface="+mn-ea"/>
                <a:cs typeface="+mn-cs"/>
              </a:rPr>
              <a:t>Koster</a:t>
            </a:r>
            <a:r>
              <a:rPr lang="en-GB" sz="1200" b="0" i="0" u="none" strike="noStrike" kern="1200" baseline="0" dirty="0">
                <a:solidFill>
                  <a:schemeClr val="tx1"/>
                </a:solidFill>
                <a:latin typeface="+mn-lt"/>
                <a:ea typeface="+mn-ea"/>
                <a:cs typeface="+mn-cs"/>
              </a:rPr>
              <a:t> (2005) suggests that fun is at the margin of a player’s ability when mentally mastering a problem. When players face challenges that seem too high for their skill levels, their anxiety motivates them to either improve their skills or reduce their challenges; the first option is considered much better because the second generally results in increased frustration. Using a score system as an example, players may not be able to finish a complete game, but they can try to break their own records, create a sense of accomplishment, or return to complete a full game at a later time. In this example, the reward system makes it easy for players to set goals appropriate for their skill levels. In a game such as </a:t>
            </a:r>
            <a:r>
              <a:rPr lang="en-GB" sz="1200" b="0" i="1" u="none" strike="noStrike" kern="1200" baseline="0" dirty="0">
                <a:solidFill>
                  <a:schemeClr val="tx1"/>
                </a:solidFill>
                <a:latin typeface="+mn-lt"/>
                <a:ea typeface="+mn-ea"/>
                <a:cs typeface="+mn-cs"/>
              </a:rPr>
              <a:t>Diablo II</a:t>
            </a:r>
            <a:r>
              <a:rPr lang="en-GB" sz="1200" b="0" i="0" u="none" strike="noStrike" kern="1200" baseline="0" dirty="0">
                <a:solidFill>
                  <a:schemeClr val="tx1"/>
                </a:solidFill>
                <a:latin typeface="+mn-lt"/>
                <a:ea typeface="+mn-ea"/>
                <a:cs typeface="+mn-cs"/>
              </a:rPr>
              <a:t>, which uses an experience point and item reward system, players may not be good enough to defeat the boss, but they can still strengthen their avatars by killing monsters. Thus, players feel that they are getting better while the challenge level remains the same—a desirable balance in terms of game design.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When skill levels exceed challenges, players will eventually experience boredom. A reward system can rectify such situations in two ways: modify the emotion through rewards, or help players establish higher challenges. Increasing avatar level (the most common strategy in RPGs) provides fun by making players feel that they are in an active stage of development. However, players may feel bored if the tasks they need to </a:t>
            </a:r>
            <a:r>
              <a:rPr lang="en-GB" sz="1200" b="0" i="0" u="none" strike="noStrike" kern="1200" baseline="0" dirty="0" err="1">
                <a:solidFill>
                  <a:schemeClr val="tx1"/>
                </a:solidFill>
                <a:latin typeface="+mn-lt"/>
                <a:ea typeface="+mn-ea"/>
                <a:cs typeface="+mn-cs"/>
              </a:rPr>
              <a:t>fulfill</a:t>
            </a:r>
            <a:r>
              <a:rPr lang="en-GB" sz="1200" b="0" i="0" u="none" strike="noStrike" kern="1200" baseline="0" dirty="0">
                <a:solidFill>
                  <a:schemeClr val="tx1"/>
                </a:solidFill>
                <a:latin typeface="+mn-lt"/>
                <a:ea typeface="+mn-ea"/>
                <a:cs typeface="+mn-cs"/>
              </a:rPr>
              <a:t> in order to level up are not sufficiently enjoyable, or fail to trigger a strong sense of anticipation.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Reward systems that provide quick feedback also play an important role in clarifying short-term goals; without them, many games suffer from the problem of having clear long-term but ambiguous short-term goals. Some of the most effective reward systems divide large, complex quests into a series of shorter tasks, each with a separate </a:t>
            </a:r>
            <a:r>
              <a:rPr lang="en-GB" sz="1200" b="0" i="0" u="none" strike="noStrike" kern="1200" baseline="0" dirty="0" err="1">
                <a:solidFill>
                  <a:schemeClr val="tx1"/>
                </a:solidFill>
                <a:latin typeface="+mn-lt"/>
                <a:ea typeface="+mn-ea"/>
                <a:cs typeface="+mn-cs"/>
              </a:rPr>
              <a:t>subgoal</a:t>
            </a:r>
            <a:r>
              <a:rPr lang="en-GB" sz="1200" b="0" i="0" u="none" strike="noStrike" kern="1200" baseline="0" dirty="0">
                <a:solidFill>
                  <a:schemeClr val="tx1"/>
                </a:solidFill>
                <a:latin typeface="+mn-lt"/>
                <a:ea typeface="+mn-ea"/>
                <a:cs typeface="+mn-cs"/>
              </a:rPr>
              <a:t>. These organizing and gathering tasks are completed as </a:t>
            </a:r>
            <a:r>
              <a:rPr lang="en-GB" sz="1200" b="0" i="0" u="none" strike="noStrike" kern="1200" baseline="0" dirty="0" err="1">
                <a:solidFill>
                  <a:schemeClr val="tx1"/>
                </a:solidFill>
                <a:latin typeface="+mn-lt"/>
                <a:ea typeface="+mn-ea"/>
                <a:cs typeface="+mn-cs"/>
              </a:rPr>
              <a:t>subquests</a:t>
            </a:r>
            <a:r>
              <a:rPr lang="en-GB" sz="1200" b="0" i="0" u="none" strike="noStrike" kern="1200" baseline="0" dirty="0">
                <a:solidFill>
                  <a:schemeClr val="tx1"/>
                </a:solidFill>
                <a:latin typeface="+mn-lt"/>
                <a:ea typeface="+mn-ea"/>
                <a:cs typeface="+mn-cs"/>
              </a:rPr>
              <a:t> that have clear short-term goals within much larger contexts. While most online games provide rewards via item-dropping and achievement systems, these activities are inadequate for single-player casual products such as rhythm and puzzle games. In these situations, players are more likely to be rewarded immediately following </a:t>
            </a:r>
            <a:r>
              <a:rPr lang="en-GB" sz="1200" b="0" i="0" u="none" strike="noStrike" kern="1200" baseline="0" dirty="0" err="1">
                <a:solidFill>
                  <a:schemeClr val="tx1"/>
                </a:solidFill>
                <a:latin typeface="+mn-lt"/>
                <a:ea typeface="+mn-ea"/>
                <a:cs typeface="+mn-cs"/>
              </a:rPr>
              <a:t>skillful</a:t>
            </a:r>
            <a:r>
              <a:rPr lang="en-GB" sz="1200" b="0" i="0" u="none" strike="noStrike" kern="1200" baseline="0" dirty="0">
                <a:solidFill>
                  <a:schemeClr val="tx1"/>
                </a:solidFill>
                <a:latin typeface="+mn-lt"/>
                <a:ea typeface="+mn-ea"/>
                <a:cs typeface="+mn-cs"/>
              </a:rPr>
              <a:t> moves by receiving points or praise from virtual characters. In gaming arcades where onlookers are present, immediate feedback (visual and audio messages) that follow expert moves play a large role in attracting audiences and triggering feedback (</a:t>
            </a:r>
            <a:r>
              <a:rPr lang="en-GB" sz="1200" b="0" i="0" u="none" strike="noStrike" kern="1200" baseline="0" dirty="0" err="1">
                <a:solidFill>
                  <a:schemeClr val="tx1"/>
                </a:solidFill>
                <a:latin typeface="+mn-lt"/>
                <a:ea typeface="+mn-ea"/>
                <a:cs typeface="+mn-cs"/>
              </a:rPr>
              <a:t>Höysniemi</a:t>
            </a:r>
            <a:r>
              <a:rPr lang="en-GB" sz="1200" b="0" i="0" u="none" strike="noStrike" kern="1200" baseline="0" dirty="0">
                <a:solidFill>
                  <a:schemeClr val="tx1"/>
                </a:solidFill>
                <a:latin typeface="+mn-lt"/>
                <a:ea typeface="+mn-ea"/>
                <a:cs typeface="+mn-cs"/>
              </a:rPr>
              <a:t>, 2006). </a:t>
            </a:r>
            <a:endParaRPr lang="en-GB" dirty="0"/>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19</a:t>
            </a:fld>
            <a:endParaRPr lang="en-GB"/>
          </a:p>
        </p:txBody>
      </p:sp>
    </p:spTree>
    <p:extLst>
      <p:ext uri="{BB962C8B-B14F-4D97-AF65-F5344CB8AC3E}">
        <p14:creationId xmlns:p14="http://schemas.microsoft.com/office/powerpoint/2010/main" val="279052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Csikszentmihalyi also outlined four characteristics found in tasks that drive an equilibrium between skill and difficulty, thus increasing the probability of Flow states. Specifically, these are tasks that: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Have concrete goals with manageable rules.</a:t>
            </a:r>
          </a:p>
          <a:p>
            <a:r>
              <a:rPr lang="en-GB" sz="1200" b="0" i="0" kern="1200" dirty="0">
                <a:solidFill>
                  <a:schemeClr val="tx1"/>
                </a:solidFill>
                <a:effectLst/>
                <a:latin typeface="+mn-lt"/>
                <a:ea typeface="+mn-ea"/>
                <a:cs typeface="+mn-cs"/>
              </a:rPr>
              <a:t>Demand actions to achieve goals that fit within the person's capabilities.</a:t>
            </a:r>
          </a:p>
          <a:p>
            <a:r>
              <a:rPr lang="en-GB" sz="1200" b="0" i="0" kern="1200" dirty="0">
                <a:solidFill>
                  <a:schemeClr val="tx1"/>
                </a:solidFill>
                <a:effectLst/>
                <a:latin typeface="+mn-lt"/>
                <a:ea typeface="+mn-ea"/>
                <a:cs typeface="+mn-cs"/>
              </a:rPr>
              <a:t>Have clear and timely feedback on performance and goal accomplishment.</a:t>
            </a:r>
          </a:p>
          <a:p>
            <a:r>
              <a:rPr lang="en-GB" sz="1200" b="0" i="0" kern="1200" dirty="0">
                <a:solidFill>
                  <a:schemeClr val="tx1"/>
                </a:solidFill>
                <a:effectLst/>
                <a:latin typeface="+mn-lt"/>
                <a:ea typeface="+mn-ea"/>
                <a:cs typeface="+mn-cs"/>
              </a:rPr>
              <a:t>Diminish extraneous distraction, thus facilitating concentration.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is these four task characteristics that game developers should consider if they want to increase the likelihood of causing Flow states in gamers playing their games. I will now go into more detail about each characteristic.</a:t>
            </a:r>
          </a:p>
          <a:p>
            <a:endParaRPr lang="en-GB" sz="1200" b="0" i="0" kern="1200" dirty="0">
              <a:solidFill>
                <a:schemeClr val="tx1"/>
              </a:solidFill>
              <a:effectLst/>
              <a:latin typeface="+mn-lt"/>
              <a:ea typeface="+mn-ea"/>
              <a:cs typeface="+mn-cs"/>
            </a:endParaRPr>
          </a:p>
          <a:p>
            <a:r>
              <a:rPr lang="en-GB" dirty="0">
                <a:hlinkClick r:id="rId3"/>
              </a:rPr>
              <a:t>https://www.gamasutra.com/view/feature/166972/cognitive_flow_the_psychology_of_.php?print=1</a:t>
            </a:r>
            <a:endParaRPr lang="en-GB" dirty="0"/>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20</a:t>
            </a:fld>
            <a:endParaRPr lang="en-GB"/>
          </a:p>
        </p:txBody>
      </p:sp>
    </p:spTree>
    <p:extLst>
      <p:ext uri="{BB962C8B-B14F-4D97-AF65-F5344CB8AC3E}">
        <p14:creationId xmlns:p14="http://schemas.microsoft.com/office/powerpoint/2010/main" val="825493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21</a:t>
            </a:fld>
            <a:endParaRPr lang="en-GB" dirty="0"/>
          </a:p>
        </p:txBody>
      </p:sp>
    </p:spTree>
    <p:extLst>
      <p:ext uri="{BB962C8B-B14F-4D97-AF65-F5344CB8AC3E}">
        <p14:creationId xmlns:p14="http://schemas.microsoft.com/office/powerpoint/2010/main" val="3066696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22</a:t>
            </a:fld>
            <a:endParaRPr lang="en-GB" dirty="0"/>
          </a:p>
        </p:txBody>
      </p:sp>
    </p:spTree>
    <p:extLst>
      <p:ext uri="{BB962C8B-B14F-4D97-AF65-F5344CB8AC3E}">
        <p14:creationId xmlns:p14="http://schemas.microsoft.com/office/powerpoint/2010/main" val="144208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23</a:t>
            </a:fld>
            <a:endParaRPr lang="en-GB" dirty="0"/>
          </a:p>
        </p:txBody>
      </p:sp>
    </p:spTree>
    <p:extLst>
      <p:ext uri="{BB962C8B-B14F-4D97-AF65-F5344CB8AC3E}">
        <p14:creationId xmlns:p14="http://schemas.microsoft.com/office/powerpoint/2010/main" val="1497104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Game Is Not the Experience</a:t>
            </a:r>
          </a:p>
          <a:p>
            <a:pPr lvl="1"/>
            <a:r>
              <a:rPr lang="en-GB" sz="1200" b="0" i="0" u="none" strike="noStrike" kern="1200" baseline="0" dirty="0">
                <a:solidFill>
                  <a:schemeClr val="tx1"/>
                </a:solidFill>
                <a:latin typeface="+mn-lt"/>
                <a:ea typeface="+mn-ea"/>
                <a:cs typeface="+mn-cs"/>
              </a:rPr>
              <a:t>We must be absolutely clear on this point before we can proceed. The game is not the experience. The game enables the experience, but it </a:t>
            </a:r>
            <a:r>
              <a:rPr lang="en-GB" sz="1200" b="0" i="1" u="none" strike="noStrike" kern="1200" baseline="0" dirty="0">
                <a:solidFill>
                  <a:schemeClr val="tx1"/>
                </a:solidFill>
                <a:latin typeface="+mn-lt"/>
                <a:ea typeface="+mn-ea"/>
                <a:cs typeface="+mn-cs"/>
              </a:rPr>
              <a:t>is not the experience. </a:t>
            </a:r>
            <a:r>
              <a:rPr lang="en-GB" sz="1200" b="0" i="0" u="none" strike="noStrike" kern="1200" baseline="0" dirty="0">
                <a:solidFill>
                  <a:schemeClr val="tx1"/>
                </a:solidFill>
                <a:latin typeface="+mn-lt"/>
                <a:ea typeface="+mn-ea"/>
                <a:cs typeface="+mn-cs"/>
              </a:rPr>
              <a:t>This is a hard concept for some people to grasp. The ancient Zen question addresses this directly: “If a tree falls in the forest, and no one is there to hear it, does it make a sound?” This has been repeated so often that it sounds hackneyed, but it is </a:t>
            </a:r>
            <a:r>
              <a:rPr lang="en-GB" sz="1200" b="0" i="1" u="none" strike="noStrike" kern="1200" baseline="0" dirty="0">
                <a:solidFill>
                  <a:schemeClr val="tx1"/>
                </a:solidFill>
                <a:latin typeface="+mn-lt"/>
                <a:ea typeface="+mn-ea"/>
                <a:cs typeface="+mn-cs"/>
              </a:rPr>
              <a:t>exactly </a:t>
            </a:r>
            <a:r>
              <a:rPr lang="en-GB" sz="1200" b="0" i="0" u="none" strike="noStrike" kern="1200" baseline="0" dirty="0">
                <a:solidFill>
                  <a:schemeClr val="tx1"/>
                </a:solidFill>
                <a:latin typeface="+mn-lt"/>
                <a:ea typeface="+mn-ea"/>
                <a:cs typeface="+mn-cs"/>
              </a:rPr>
              <a:t>what we are talking about. If our definition of “sound” is air molecules vibrating, then yes, the tree  makes a sound. If our definition of sound is the </a:t>
            </a:r>
            <a:r>
              <a:rPr lang="en-GB" sz="1200" b="0" i="1" u="none" strike="noStrike" kern="1200" baseline="0" dirty="0">
                <a:solidFill>
                  <a:schemeClr val="tx1"/>
                </a:solidFill>
                <a:latin typeface="+mn-lt"/>
                <a:ea typeface="+mn-ea"/>
                <a:cs typeface="+mn-cs"/>
              </a:rPr>
              <a:t>experience of hearing a sound</a:t>
            </a:r>
            <a:r>
              <a:rPr lang="en-GB" sz="1200" b="0" i="0" u="none" strike="noStrike" kern="1200" baseline="0" dirty="0">
                <a:solidFill>
                  <a:schemeClr val="tx1"/>
                </a:solidFill>
                <a:latin typeface="+mn-lt"/>
                <a:ea typeface="+mn-ea"/>
                <a:cs typeface="+mn-cs"/>
              </a:rPr>
              <a:t>, then the answer is no, the tree makes no sound when no one is there. As designers, we don’t really care about the tree and how it falls — we care only about the experience of hearing it. The tree is just a means to an end. And if no one is there to hear it, well, we don’t care at all.</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Game designers only care about what </a:t>
            </a:r>
            <a:r>
              <a:rPr lang="en-GB" sz="1200" b="0" i="1" u="none" strike="noStrike" kern="1200" baseline="0" dirty="0">
                <a:solidFill>
                  <a:schemeClr val="tx1"/>
                </a:solidFill>
                <a:latin typeface="+mn-lt"/>
                <a:ea typeface="+mn-ea"/>
                <a:cs typeface="+mn-cs"/>
              </a:rPr>
              <a:t>seems </a:t>
            </a:r>
            <a:r>
              <a:rPr lang="en-GB" sz="1200" b="0" i="0" u="none" strike="noStrike" kern="1200" baseline="0" dirty="0">
                <a:solidFill>
                  <a:schemeClr val="tx1"/>
                </a:solidFill>
                <a:latin typeface="+mn-lt"/>
                <a:ea typeface="+mn-ea"/>
                <a:cs typeface="+mn-cs"/>
              </a:rPr>
              <a:t>to exist. The player and the game are real. The experience is imaginary — but game designers are judged by the qual- </a:t>
            </a:r>
            <a:r>
              <a:rPr lang="en-GB" sz="1200" b="0" i="0" u="none" strike="noStrike" kern="1200" baseline="0" dirty="0" err="1">
                <a:solidFill>
                  <a:schemeClr val="tx1"/>
                </a:solidFill>
                <a:latin typeface="+mn-lt"/>
                <a:ea typeface="+mn-ea"/>
                <a:cs typeface="+mn-cs"/>
              </a:rPr>
              <a:t>ity</a:t>
            </a:r>
            <a:r>
              <a:rPr lang="en-GB" sz="1200" b="0" i="0" u="none" strike="noStrike" kern="1200" baseline="0" dirty="0">
                <a:solidFill>
                  <a:schemeClr val="tx1"/>
                </a:solidFill>
                <a:latin typeface="+mn-lt"/>
                <a:ea typeface="+mn-ea"/>
                <a:cs typeface="+mn-cs"/>
              </a:rPr>
              <a:t> of this imaginary thing because it is the reason people play games.</a:t>
            </a:r>
          </a:p>
          <a:p>
            <a:r>
              <a:rPr lang="en-GB" sz="1200" b="0" i="0" u="none" strike="noStrike" kern="1200" baseline="0" dirty="0">
                <a:solidFill>
                  <a:schemeClr val="tx1"/>
                </a:solidFill>
                <a:latin typeface="+mn-lt"/>
                <a:ea typeface="+mn-ea"/>
                <a:cs typeface="+mn-cs"/>
              </a:rPr>
              <a:t>If we could, through some high-tech magic, create experiences for people directly, with no underlying media — no game boards, no computers, no screens — we would do it. In a sense, this is the dream of “artificial reality” — to be able to create experiences that are in no way limited by the constraints of the medium that delivers the experiences. It is a beautiful dream, but only a dream. We cannot create </a:t>
            </a:r>
            <a:r>
              <a:rPr lang="en-GB" sz="1200" b="0" i="0" u="none" strike="noStrike" kern="1200" baseline="0" dirty="0" err="1">
                <a:solidFill>
                  <a:schemeClr val="tx1"/>
                </a:solidFill>
                <a:latin typeface="+mn-lt"/>
                <a:ea typeface="+mn-ea"/>
                <a:cs typeface="+mn-cs"/>
              </a:rPr>
              <a:t>expe</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riences</a:t>
            </a:r>
            <a:r>
              <a:rPr lang="en-GB" sz="1200" b="0" i="0" u="none" strike="noStrike" kern="1200" baseline="0" dirty="0">
                <a:solidFill>
                  <a:schemeClr val="tx1"/>
                </a:solidFill>
                <a:latin typeface="+mn-lt"/>
                <a:ea typeface="+mn-ea"/>
                <a:cs typeface="+mn-cs"/>
              </a:rPr>
              <a:t> directly. Perhaps in the distant future, using technologies hard to imagine, such a thing could happen. Time will tell. For now, we live in the present, where all we can do is create </a:t>
            </a:r>
            <a:r>
              <a:rPr lang="en-GB" sz="1200" b="0" i="0" u="none" strike="noStrike" kern="1200" baseline="0" dirty="0" err="1">
                <a:solidFill>
                  <a:schemeClr val="tx1"/>
                </a:solidFill>
                <a:latin typeface="+mn-lt"/>
                <a:ea typeface="+mn-ea"/>
                <a:cs typeface="+mn-cs"/>
              </a:rPr>
              <a:t>artifacts</a:t>
            </a:r>
            <a:r>
              <a:rPr lang="en-GB" sz="1200" b="0" i="0" u="none" strike="noStrike" kern="1200" baseline="0" dirty="0">
                <a:solidFill>
                  <a:schemeClr val="tx1"/>
                </a:solidFill>
                <a:latin typeface="+mn-lt"/>
                <a:ea typeface="+mn-ea"/>
                <a:cs typeface="+mn-cs"/>
              </a:rPr>
              <a:t> (rule sets, game boards, computer programs) that are likely to create certain kinds of experiences when a player interacts with them.</a:t>
            </a:r>
          </a:p>
          <a:p>
            <a:r>
              <a:rPr lang="en-GB" sz="1200" b="0" i="0" u="none" strike="noStrike" kern="1200" baseline="0" dirty="0">
                <a:solidFill>
                  <a:schemeClr val="tx1"/>
                </a:solidFill>
                <a:latin typeface="+mn-lt"/>
                <a:ea typeface="+mn-ea"/>
                <a:cs typeface="+mn-cs"/>
              </a:rPr>
              <a:t>And it is this that makes game design so very hard. Like building a ship in a bot- </a:t>
            </a:r>
            <a:r>
              <a:rPr lang="en-GB" sz="1200" b="0" i="0" u="none" strike="noStrike" kern="1200" baseline="0" dirty="0" err="1">
                <a:solidFill>
                  <a:schemeClr val="tx1"/>
                </a:solidFill>
                <a:latin typeface="+mn-lt"/>
                <a:ea typeface="+mn-ea"/>
                <a:cs typeface="+mn-cs"/>
              </a:rPr>
              <a:t>tle</a:t>
            </a:r>
            <a:r>
              <a:rPr lang="en-GB" sz="1200" b="0" i="0" u="none" strike="noStrike" kern="1200" baseline="0" dirty="0">
                <a:solidFill>
                  <a:schemeClr val="tx1"/>
                </a:solidFill>
                <a:latin typeface="+mn-lt"/>
                <a:ea typeface="+mn-ea"/>
                <a:cs typeface="+mn-cs"/>
              </a:rPr>
              <a:t>, we are far removed from what we are actually trying to create. We create an </a:t>
            </a:r>
            <a:r>
              <a:rPr lang="en-GB" sz="1200" b="0" i="0" u="none" strike="noStrike" kern="1200" baseline="0" dirty="0" err="1">
                <a:solidFill>
                  <a:schemeClr val="tx1"/>
                </a:solidFill>
                <a:latin typeface="+mn-lt"/>
                <a:ea typeface="+mn-ea"/>
                <a:cs typeface="+mn-cs"/>
              </a:rPr>
              <a:t>arti</a:t>
            </a:r>
            <a:r>
              <a:rPr lang="en-GB" sz="1200" b="0" i="0" u="none" strike="noStrike" kern="1200" baseline="0" dirty="0">
                <a:solidFill>
                  <a:schemeClr val="tx1"/>
                </a:solidFill>
                <a:latin typeface="+mn-lt"/>
                <a:ea typeface="+mn-ea"/>
                <a:cs typeface="+mn-cs"/>
              </a:rPr>
              <a:t>- fact that a player interacts with, and cross our fingers that the experience that takes place during that interaction is something they will enjoy. We never truly see the output of our work, since it is an experience had by someone else and, ultimately, </a:t>
            </a:r>
            <a:r>
              <a:rPr lang="en-GB" sz="1200" b="0" i="0" u="none" strike="noStrike" kern="1200" baseline="0" dirty="0" err="1">
                <a:solidFill>
                  <a:schemeClr val="tx1"/>
                </a:solidFill>
                <a:latin typeface="+mn-lt"/>
                <a:ea typeface="+mn-ea"/>
                <a:cs typeface="+mn-cs"/>
              </a:rPr>
              <a:t>unsharable</a:t>
            </a:r>
            <a:r>
              <a:rPr lang="en-GB" sz="1200" b="0" i="0" u="none" strike="noStrike" kern="1200" baseline="0" dirty="0">
                <a:solidFill>
                  <a:schemeClr val="tx1"/>
                </a:solidFill>
                <a:latin typeface="+mn-lt"/>
                <a:ea typeface="+mn-ea"/>
                <a:cs typeface="+mn-cs"/>
              </a:rPr>
              <a: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is why deep listening is so essential for a game design.</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5</a:t>
            </a:fld>
            <a:endParaRPr lang="en-GB"/>
          </a:p>
        </p:txBody>
      </p:sp>
    </p:spTree>
    <p:extLst>
      <p:ext uri="{BB962C8B-B14F-4D97-AF65-F5344CB8AC3E}">
        <p14:creationId xmlns:p14="http://schemas.microsoft.com/office/powerpoint/2010/main" val="2031464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Negative reinforcement is a term described by </a:t>
            </a:r>
            <a:r>
              <a:rPr lang="en-GB" sz="1200" b="0" i="0" u="sng" kern="1200" dirty="0">
                <a:solidFill>
                  <a:schemeClr val="tx1"/>
                </a:solidFill>
                <a:effectLst/>
                <a:latin typeface="+mn-lt"/>
                <a:ea typeface="+mn-ea"/>
                <a:cs typeface="+mn-cs"/>
                <a:hlinkClick r:id="rId3"/>
              </a:rPr>
              <a:t>B. F. Skinner</a:t>
            </a:r>
            <a:r>
              <a:rPr lang="en-GB" sz="1200" b="0" i="0" kern="1200" dirty="0">
                <a:solidFill>
                  <a:schemeClr val="tx1"/>
                </a:solidFill>
                <a:effectLst/>
                <a:latin typeface="+mn-lt"/>
                <a:ea typeface="+mn-ea"/>
                <a:cs typeface="+mn-cs"/>
              </a:rPr>
              <a:t> in his theory of </a:t>
            </a:r>
            <a:r>
              <a:rPr lang="en-GB" sz="1200" b="0" i="0" u="sng" kern="1200" dirty="0">
                <a:solidFill>
                  <a:schemeClr val="tx1"/>
                </a:solidFill>
                <a:effectLst/>
                <a:latin typeface="+mn-lt"/>
                <a:ea typeface="+mn-ea"/>
                <a:cs typeface="+mn-cs"/>
                <a:hlinkClick r:id="rId4"/>
              </a:rPr>
              <a:t>operant conditioning</a:t>
            </a:r>
            <a:r>
              <a:rPr lang="en-GB" sz="1200" b="0" i="0" kern="1200" dirty="0">
                <a:solidFill>
                  <a:schemeClr val="tx1"/>
                </a:solidFill>
                <a:effectLst/>
                <a:latin typeface="+mn-lt"/>
                <a:ea typeface="+mn-ea"/>
                <a:cs typeface="+mn-cs"/>
              </a:rPr>
              <a:t>. In negative reinforcement, a response or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strengthened by stopping, removing, or avoiding a negative outcome or aversive stimulus.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Aversive stimuli tend to involve some type of discomfort, either physical or psychological. </a:t>
            </a:r>
            <a:r>
              <a:rPr lang="en-GB" sz="1200" b="0" i="0" kern="1200" dirty="0" err="1">
                <a:solidFill>
                  <a:schemeClr val="tx1"/>
                </a:solidFill>
                <a:effectLst/>
                <a:latin typeface="+mn-lt"/>
                <a:ea typeface="+mn-ea"/>
                <a:cs typeface="+mn-cs"/>
              </a:rPr>
              <a:t>Behaviors</a:t>
            </a:r>
            <a:r>
              <a:rPr lang="en-GB" sz="1200" b="0" i="0" kern="1200" dirty="0">
                <a:solidFill>
                  <a:schemeClr val="tx1"/>
                </a:solidFill>
                <a:effectLst/>
                <a:latin typeface="+mn-lt"/>
                <a:ea typeface="+mn-ea"/>
                <a:cs typeface="+mn-cs"/>
              </a:rPr>
              <a:t> are negatively reinforced when they allow you to escape from aversive stimuli that are already present or allow you to completely avoid the aversive stimuli before they happen. Deciding to take an antacid before you indulge in a spicy meal is an example of negative reinforcement. You engage in an action in order to avoid a negative result.</a:t>
            </a:r>
          </a:p>
          <a:p>
            <a:r>
              <a:rPr lang="en-GB" sz="1200" b="0" i="0" kern="1200" dirty="0">
                <a:solidFill>
                  <a:schemeClr val="tx1"/>
                </a:solidFill>
                <a:effectLst/>
                <a:latin typeface="+mn-lt"/>
                <a:ea typeface="+mn-ea"/>
                <a:cs typeface="+mn-cs"/>
              </a:rPr>
              <a:t>One of the best ways to remember negative reinforcement is to think of it as something being </a:t>
            </a:r>
            <a:r>
              <a:rPr lang="en-GB" sz="1200" b="0" i="1" kern="1200" dirty="0">
                <a:solidFill>
                  <a:schemeClr val="tx1"/>
                </a:solidFill>
                <a:effectLst/>
                <a:latin typeface="+mn-lt"/>
                <a:ea typeface="+mn-ea"/>
                <a:cs typeface="+mn-cs"/>
              </a:rPr>
              <a:t>subtracted</a:t>
            </a:r>
            <a:r>
              <a:rPr lang="en-GB" sz="1200" b="0" i="0" kern="1200" dirty="0">
                <a:solidFill>
                  <a:schemeClr val="tx1"/>
                </a:solidFill>
                <a:effectLst/>
                <a:latin typeface="+mn-lt"/>
                <a:ea typeface="+mn-ea"/>
                <a:cs typeface="+mn-cs"/>
              </a:rPr>
              <a:t> from the situation.</a:t>
            </a:r>
          </a:p>
          <a:p>
            <a:r>
              <a:rPr lang="en-GB" sz="1200" b="0" i="0" kern="1200" dirty="0">
                <a:solidFill>
                  <a:schemeClr val="tx1"/>
                </a:solidFill>
                <a:effectLst/>
                <a:latin typeface="+mn-lt"/>
                <a:ea typeface="+mn-ea"/>
                <a:cs typeface="+mn-cs"/>
              </a:rPr>
              <a:t>When you look at it in this way, it may be easier to identify examples of negative reinforcement in the real-world.</a:t>
            </a:r>
          </a:p>
          <a:p>
            <a:r>
              <a:rPr lang="en-GB" sz="1200" b="0" i="0" kern="1200" dirty="0">
                <a:solidFill>
                  <a:schemeClr val="tx1"/>
                </a:solidFill>
                <a:effectLst/>
                <a:latin typeface="+mn-lt"/>
                <a:ea typeface="+mn-ea"/>
                <a:cs typeface="+mn-cs"/>
              </a:rPr>
              <a:t>Examples of Negative Reinforcement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Learn more by looking at the following examples:</a:t>
            </a:r>
          </a:p>
          <a:p>
            <a:r>
              <a:rPr lang="en-GB" sz="1200" b="0" i="0" kern="1200" dirty="0">
                <a:solidFill>
                  <a:schemeClr val="tx1"/>
                </a:solidFill>
                <a:effectLst/>
                <a:latin typeface="+mn-lt"/>
                <a:ea typeface="+mn-ea"/>
                <a:cs typeface="+mn-cs"/>
              </a:rPr>
              <a:t>Before heading out for a day at the beach, you slather on sunscreen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to avoid getting sunburned (removal of the aversive stimulus).</a:t>
            </a:r>
          </a:p>
          <a:p>
            <a:r>
              <a:rPr lang="en-GB" sz="1200" b="0" i="0" kern="1200" dirty="0">
                <a:solidFill>
                  <a:schemeClr val="tx1"/>
                </a:solidFill>
                <a:effectLst/>
                <a:latin typeface="+mn-lt"/>
                <a:ea typeface="+mn-ea"/>
                <a:cs typeface="+mn-cs"/>
              </a:rPr>
              <a:t>You decide to clean up your mess in the kitchen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to avoid getting into a fight with your roommate (removal of the aversive stimulus).</a:t>
            </a:r>
          </a:p>
          <a:p>
            <a:r>
              <a:rPr lang="en-GB" sz="1200" b="0" i="0" kern="1200" dirty="0">
                <a:solidFill>
                  <a:schemeClr val="tx1"/>
                </a:solidFill>
                <a:effectLst/>
                <a:latin typeface="+mn-lt"/>
                <a:ea typeface="+mn-ea"/>
                <a:cs typeface="+mn-cs"/>
              </a:rPr>
              <a:t>On Monday morning, you leave the house early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to avoid getting stuck in traffic and being late for work (removal of an aversive stimulus).</a:t>
            </a:r>
          </a:p>
          <a:p>
            <a:r>
              <a:rPr lang="en-GB" sz="1200" b="0" i="0" kern="1200" dirty="0">
                <a:solidFill>
                  <a:schemeClr val="tx1"/>
                </a:solidFill>
                <a:effectLst/>
                <a:latin typeface="+mn-lt"/>
                <a:ea typeface="+mn-ea"/>
                <a:cs typeface="+mn-cs"/>
              </a:rPr>
              <a:t>At dinner time, a child pouts and refuses to each the vegetables on her plate. Her parents quickly take the offending veggies away. Since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(pouting) led to the removal of the aversive stimulus (the veggies), this is an example of negative reinforcement.</a:t>
            </a:r>
          </a:p>
          <a:p>
            <a:r>
              <a:rPr lang="en-GB" sz="1200" b="0" i="0" kern="1200" dirty="0">
                <a:solidFill>
                  <a:schemeClr val="tx1"/>
                </a:solidFill>
                <a:effectLst/>
                <a:latin typeface="+mn-lt"/>
                <a:ea typeface="+mn-ea"/>
                <a:cs typeface="+mn-cs"/>
              </a:rPr>
              <a:t>Can you identify the negative reinforcer in each of these examples? Sunburn, a fight with your roommate and being late for work are all negative outcomes that were avoided by performing a specific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By eliminating these undesirable outcomes, the preventative </a:t>
            </a:r>
            <a:r>
              <a:rPr lang="en-GB" sz="1200" b="0" i="0" kern="1200" dirty="0" err="1">
                <a:solidFill>
                  <a:schemeClr val="tx1"/>
                </a:solidFill>
                <a:effectLst/>
                <a:latin typeface="+mn-lt"/>
                <a:ea typeface="+mn-ea"/>
                <a:cs typeface="+mn-cs"/>
              </a:rPr>
              <a:t>behaviors</a:t>
            </a:r>
            <a:r>
              <a:rPr lang="en-GB" sz="1200" b="0" i="0" kern="1200" dirty="0">
                <a:solidFill>
                  <a:schemeClr val="tx1"/>
                </a:solidFill>
                <a:effectLst/>
                <a:latin typeface="+mn-lt"/>
                <a:ea typeface="+mn-ea"/>
                <a:cs typeface="+mn-cs"/>
              </a:rPr>
              <a:t> become more likely to occur again in the future.</a:t>
            </a:r>
          </a:p>
          <a:p>
            <a:endParaRPr lang="en-GB" sz="1200" b="0" i="0" kern="1200" dirty="0">
              <a:solidFill>
                <a:schemeClr val="tx1"/>
              </a:solidFill>
              <a:effectLst/>
              <a:latin typeface="+mn-lt"/>
              <a:ea typeface="+mn-ea"/>
              <a:cs typeface="+mn-cs"/>
            </a:endParaRPr>
          </a:p>
          <a:p>
            <a:r>
              <a:rPr lang="en-GB" dirty="0">
                <a:hlinkClick r:id="rId5"/>
              </a:rPr>
              <a:t>https://www.khanacademy.org/test-prep/mcat/behavior/learning-slug/v/operant-conditioning-positive-and-negative-reinforcement-and-punishment</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24</a:t>
            </a:fld>
            <a:endParaRPr lang="en-GB" dirty="0"/>
          </a:p>
        </p:txBody>
      </p:sp>
    </p:spTree>
    <p:extLst>
      <p:ext uri="{BB962C8B-B14F-4D97-AF65-F5344CB8AC3E}">
        <p14:creationId xmlns:p14="http://schemas.microsoft.com/office/powerpoint/2010/main" val="137768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Conditioned Pleasure</a:t>
            </a:r>
          </a:p>
          <a:p>
            <a:r>
              <a:rPr lang="en-GB" sz="1200" b="0" i="0" u="none" strike="noStrike" kern="1200" baseline="0" dirty="0">
                <a:solidFill>
                  <a:schemeClr val="tx1"/>
                </a:solidFill>
                <a:latin typeface="+mn-lt"/>
                <a:ea typeface="+mn-ea"/>
                <a:cs typeface="+mn-cs"/>
              </a:rPr>
              <a:t>Meaningful play is key to designing pleasure in games, but it is only by making choices that meaningful play</a:t>
            </a:r>
          </a:p>
          <a:p>
            <a:r>
              <a:rPr lang="en-GB" sz="1200" b="0" i="0" u="none" strike="noStrike" kern="1200" baseline="0" dirty="0">
                <a:solidFill>
                  <a:schemeClr val="tx1"/>
                </a:solidFill>
                <a:latin typeface="+mn-lt"/>
                <a:ea typeface="+mn-ea"/>
                <a:cs typeface="+mn-cs"/>
              </a:rPr>
              <a:t>emerges. If you recall from </a:t>
            </a:r>
            <a:r>
              <a:rPr lang="en-GB" sz="1200" b="1" i="1" u="none" strike="noStrike" kern="1200" baseline="0" dirty="0">
                <a:solidFill>
                  <a:schemeClr val="tx1"/>
                </a:solidFill>
                <a:latin typeface="+mn-lt"/>
                <a:ea typeface="+mn-ea"/>
                <a:cs typeface="+mn-cs"/>
              </a:rPr>
              <a:t>Interactivity</a:t>
            </a:r>
            <a:r>
              <a:rPr lang="en-GB" sz="1200" b="0" i="0" u="none" strike="noStrike" kern="1200" baseline="0" dirty="0">
                <a:solidFill>
                  <a:schemeClr val="tx1"/>
                </a:solidFill>
                <a:latin typeface="+mn-lt"/>
                <a:ea typeface="+mn-ea"/>
                <a:cs typeface="+mn-cs"/>
              </a:rPr>
              <a:t>, a choice is made up of two primary components: the </a:t>
            </a:r>
            <a:r>
              <a:rPr lang="en-GB" sz="1200" b="0" i="1" u="none" strike="noStrike" kern="1200" baseline="0" dirty="0">
                <a:solidFill>
                  <a:schemeClr val="tx1"/>
                </a:solidFill>
                <a:latin typeface="+mn-lt"/>
                <a:ea typeface="+mn-ea"/>
                <a:cs typeface="+mn-cs"/>
              </a:rPr>
              <a:t>action </a:t>
            </a:r>
            <a:r>
              <a:rPr lang="en-GB" sz="1200" b="0" i="0" u="none" strike="noStrike" kern="1200" baseline="0" dirty="0">
                <a:solidFill>
                  <a:schemeClr val="tx1"/>
                </a:solidFill>
                <a:latin typeface="+mn-lt"/>
                <a:ea typeface="+mn-ea"/>
                <a:cs typeface="+mn-cs"/>
              </a:rPr>
              <a:t>that the</a:t>
            </a:r>
          </a:p>
          <a:p>
            <a:r>
              <a:rPr lang="en-GB" sz="1200" b="0" i="0" u="none" strike="noStrike" kern="1200" baseline="0" dirty="0">
                <a:solidFill>
                  <a:schemeClr val="tx1"/>
                </a:solidFill>
                <a:latin typeface="+mn-lt"/>
                <a:ea typeface="+mn-ea"/>
                <a:cs typeface="+mn-cs"/>
              </a:rPr>
              <a:t>player takes and the </a:t>
            </a:r>
            <a:r>
              <a:rPr lang="en-GB" sz="1200" b="0" i="1" u="none" strike="noStrike" kern="1200" baseline="0" dirty="0">
                <a:solidFill>
                  <a:schemeClr val="tx1"/>
                </a:solidFill>
                <a:latin typeface="+mn-lt"/>
                <a:ea typeface="+mn-ea"/>
                <a:cs typeface="+mn-cs"/>
              </a:rPr>
              <a:t>outcome </a:t>
            </a:r>
            <a:r>
              <a:rPr lang="en-GB" sz="1200" b="0" i="0" u="none" strike="noStrike" kern="1200" baseline="0" dirty="0">
                <a:solidFill>
                  <a:schemeClr val="tx1"/>
                </a:solidFill>
                <a:latin typeface="+mn-lt"/>
                <a:ea typeface="+mn-ea"/>
                <a:cs typeface="+mn-cs"/>
              </a:rPr>
              <a:t>of that action. Our exploration of the core mechanic focused on the action half of</a:t>
            </a:r>
          </a:p>
          <a:p>
            <a:r>
              <a:rPr lang="en-GB" sz="1200" b="0" i="0" u="none" strike="noStrike" kern="1200" baseline="0" dirty="0">
                <a:solidFill>
                  <a:schemeClr val="tx1"/>
                </a:solidFill>
                <a:latin typeface="+mn-lt"/>
                <a:ea typeface="+mn-ea"/>
                <a:cs typeface="+mn-cs"/>
              </a:rPr>
              <a:t>the equation: the actual activity that the player performs. So what about the other half-the outcome? One way</a:t>
            </a:r>
          </a:p>
          <a:p>
            <a:r>
              <a:rPr lang="en-GB" sz="1200" b="0" i="0" u="none" strike="noStrike" kern="1200" baseline="0" dirty="0">
                <a:solidFill>
                  <a:schemeClr val="tx1"/>
                </a:solidFill>
                <a:latin typeface="+mn-lt"/>
                <a:ea typeface="+mn-ea"/>
                <a:cs typeface="+mn-cs"/>
              </a:rPr>
              <a:t>of framing this facet of the moment of choice is that whenever a player takes an action, she ends up being</a:t>
            </a:r>
          </a:p>
          <a:p>
            <a:r>
              <a:rPr lang="en-GB" sz="1200" b="0" i="0" u="none" strike="noStrike" kern="1200" baseline="0" dirty="0">
                <a:solidFill>
                  <a:schemeClr val="tx1"/>
                </a:solidFill>
                <a:latin typeface="+mn-lt"/>
                <a:ea typeface="+mn-ea"/>
                <a:cs typeface="+mn-cs"/>
              </a:rPr>
              <a:t>rewarded or punished by the game as a result.</a:t>
            </a:r>
          </a:p>
          <a:p>
            <a:r>
              <a:rPr lang="en-GB" sz="1200" b="0" i="0" u="none" strike="noStrike" kern="1200" baseline="0" dirty="0">
                <a:solidFill>
                  <a:schemeClr val="tx1"/>
                </a:solidFill>
                <a:latin typeface="+mn-lt"/>
                <a:ea typeface="+mn-ea"/>
                <a:cs typeface="+mn-cs"/>
              </a:rPr>
              <a:t>Psychologists have studied the connection between choice, action, reward, and punishment in a variety of</a:t>
            </a:r>
          </a:p>
          <a:p>
            <a:r>
              <a:rPr lang="en-GB" sz="1200" b="0" i="0" u="none" strike="noStrike" kern="1200" baseline="0" dirty="0">
                <a:solidFill>
                  <a:schemeClr val="tx1"/>
                </a:solidFill>
                <a:latin typeface="+mn-lt"/>
                <a:ea typeface="+mn-ea"/>
                <a:cs typeface="+mn-cs"/>
              </a:rPr>
              <a:t>contexts. One useful approach, known as </a:t>
            </a:r>
            <a:r>
              <a:rPr lang="en-GB" sz="1200" b="0" i="1" u="none" strike="noStrike" kern="1200" baseline="0" dirty="0" err="1">
                <a:solidFill>
                  <a:schemeClr val="tx1"/>
                </a:solidFill>
                <a:latin typeface="+mn-lt"/>
                <a:ea typeface="+mn-ea"/>
                <a:cs typeface="+mn-cs"/>
              </a:rPr>
              <a:t>behavior</a:t>
            </a:r>
            <a:r>
              <a:rPr lang="en-GB" sz="1200" b="0" i="1" u="none" strike="noStrike" kern="1200" baseline="0" dirty="0">
                <a:solidFill>
                  <a:schemeClr val="tx1"/>
                </a:solidFill>
                <a:latin typeface="+mn-lt"/>
                <a:ea typeface="+mn-ea"/>
                <a:cs typeface="+mn-cs"/>
              </a:rPr>
              <a:t> theory, </a:t>
            </a:r>
            <a:r>
              <a:rPr lang="en-GB" sz="1200" b="0" i="0" u="none" strike="noStrike" kern="1200" baseline="0" dirty="0">
                <a:solidFill>
                  <a:schemeClr val="tx1"/>
                </a:solidFill>
                <a:latin typeface="+mn-lt"/>
                <a:ea typeface="+mn-ea"/>
                <a:cs typeface="+mn-cs"/>
              </a:rPr>
              <a:t>emphasizes observable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specifically the</a:t>
            </a:r>
          </a:p>
          <a:p>
            <a:r>
              <a:rPr lang="en-GB" sz="1200" b="0" i="0" u="none" strike="noStrike" kern="1200" baseline="0" dirty="0">
                <a:solidFill>
                  <a:schemeClr val="tx1"/>
                </a:solidFill>
                <a:latin typeface="+mn-lt"/>
                <a:ea typeface="+mn-ea"/>
                <a:cs typeface="+mn-cs"/>
              </a:rPr>
              <a:t>way that interaction with an environment shapes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Ivan Pavlov and John B. Watson were early</a:t>
            </a:r>
          </a:p>
          <a:p>
            <a:r>
              <a:rPr lang="en-GB" sz="1200" b="0" i="0" u="none" strike="noStrike" kern="1200" baseline="0" dirty="0">
                <a:solidFill>
                  <a:schemeClr val="tx1"/>
                </a:solidFill>
                <a:latin typeface="+mn-lt"/>
                <a:ea typeface="+mn-ea"/>
                <a:cs typeface="+mn-cs"/>
              </a:rPr>
              <a:t>proponents of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theory and developed a series of experiments designed to study learned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In</a:t>
            </a:r>
          </a:p>
          <a:p>
            <a:r>
              <a:rPr lang="en-GB" sz="1200" b="0" i="0" u="none" strike="noStrike" kern="1200" baseline="0" dirty="0">
                <a:solidFill>
                  <a:schemeClr val="tx1"/>
                </a:solidFill>
                <a:latin typeface="+mn-lt"/>
                <a:ea typeface="+mn-ea"/>
                <a:cs typeface="+mn-cs"/>
              </a:rPr>
              <a:t>one famous experiment, a bell would ring as dogs were fed a meal. Eventually, the dogs came to associate the</a:t>
            </a:r>
          </a:p>
          <a:p>
            <a:r>
              <a:rPr lang="en-GB" sz="1200" b="0" i="0" u="none" strike="noStrike" kern="1200" baseline="0" dirty="0">
                <a:solidFill>
                  <a:schemeClr val="tx1"/>
                </a:solidFill>
                <a:latin typeface="+mn-lt"/>
                <a:ea typeface="+mn-ea"/>
                <a:cs typeface="+mn-cs"/>
              </a:rPr>
              <a:t>bell-ringing with food, and would salivate at the sound of the bell. The dogs had been "conditioned" to</a:t>
            </a:r>
          </a:p>
          <a:p>
            <a:r>
              <a:rPr lang="en-GB" sz="1200" b="0" i="0" u="none" strike="noStrike" kern="1200" baseline="0" dirty="0">
                <a:solidFill>
                  <a:schemeClr val="tx1"/>
                </a:solidFill>
                <a:latin typeface="+mn-lt"/>
                <a:ea typeface="+mn-ea"/>
                <a:cs typeface="+mn-cs"/>
              </a:rPr>
              <a:t>provide their natural response to food (which was to salivate) even when the food was not present. Pavlov and</a:t>
            </a:r>
          </a:p>
          <a:p>
            <a:r>
              <a:rPr lang="en-GB" sz="1200" b="0" i="0" u="none" strike="noStrike" kern="1200" baseline="0" dirty="0">
                <a:solidFill>
                  <a:schemeClr val="tx1"/>
                </a:solidFill>
                <a:latin typeface="+mn-lt"/>
                <a:ea typeface="+mn-ea"/>
                <a:cs typeface="+mn-cs"/>
              </a:rPr>
              <a:t>Watson believed that the same principles could be applied to human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This kind of conditioning, in</a:t>
            </a:r>
          </a:p>
          <a:p>
            <a:r>
              <a:rPr lang="en-GB" sz="1200" b="0" i="0" u="none" strike="noStrike" kern="1200" baseline="0" dirty="0">
                <a:solidFill>
                  <a:schemeClr val="tx1"/>
                </a:solidFill>
                <a:latin typeface="+mn-lt"/>
                <a:ea typeface="+mn-ea"/>
                <a:cs typeface="+mn-cs"/>
              </a:rPr>
              <a:t>which innate reflex responses are tied to a new stimulus, became known as </a:t>
            </a:r>
            <a:r>
              <a:rPr lang="en-GB" sz="1200" b="0" i="1" u="none" strike="noStrike" kern="1200" baseline="0" dirty="0">
                <a:solidFill>
                  <a:schemeClr val="tx1"/>
                </a:solidFill>
                <a:latin typeface="+mn-lt"/>
                <a:ea typeface="+mn-ea"/>
                <a:cs typeface="+mn-cs"/>
              </a:rPr>
              <a:t>classical conditioning. </a:t>
            </a:r>
            <a:r>
              <a:rPr lang="en-GB" sz="1200" b="0" i="0" u="none" strike="noStrike" kern="1200" baseline="0" dirty="0">
                <a:solidFill>
                  <a:schemeClr val="tx1"/>
                </a:solidFill>
                <a:latin typeface="+mn-lt"/>
                <a:ea typeface="+mn-ea"/>
                <a:cs typeface="+mn-cs"/>
              </a:rPr>
              <a:t>[16]</a:t>
            </a:r>
          </a:p>
          <a:p>
            <a:r>
              <a:rPr lang="en-GB" sz="1200" b="0" i="0" u="none" strike="noStrike" kern="1200" baseline="0" dirty="0">
                <a:solidFill>
                  <a:schemeClr val="tx1"/>
                </a:solidFill>
                <a:latin typeface="+mn-lt"/>
                <a:ea typeface="+mn-ea"/>
                <a:cs typeface="+mn-cs"/>
              </a:rPr>
              <a:t>Psychologist B. F. Skinner refined the ideas of Watson and Pavlov by rejecting their exclusive emphasis on</a:t>
            </a:r>
          </a:p>
          <a:p>
            <a:r>
              <a:rPr lang="en-GB" sz="1200" b="0" i="0" u="none" strike="noStrike" kern="1200" baseline="0" dirty="0">
                <a:solidFill>
                  <a:schemeClr val="tx1"/>
                </a:solidFill>
                <a:latin typeface="+mn-lt"/>
                <a:ea typeface="+mn-ea"/>
                <a:cs typeface="+mn-cs"/>
              </a:rPr>
              <a:t>reflexes and natural conditioning. Instead, Skinner attributed a more active role to the learning subject.</a:t>
            </a:r>
          </a:p>
          <a:p>
            <a:r>
              <a:rPr lang="en-GB" sz="1200" b="0" i="0" u="none" strike="noStrike" kern="1200" baseline="0" dirty="0">
                <a:solidFill>
                  <a:schemeClr val="tx1"/>
                </a:solidFill>
                <a:latin typeface="+mn-lt"/>
                <a:ea typeface="+mn-ea"/>
                <a:cs typeface="+mn-cs"/>
              </a:rPr>
              <a:t>According to Skinner's theory of </a:t>
            </a:r>
            <a:r>
              <a:rPr lang="en-GB" sz="1200" b="0" i="1" u="none" strike="noStrike" kern="1200" baseline="0" dirty="0">
                <a:solidFill>
                  <a:schemeClr val="tx1"/>
                </a:solidFill>
                <a:latin typeface="+mn-lt"/>
                <a:ea typeface="+mn-ea"/>
                <a:cs typeface="+mn-cs"/>
              </a:rPr>
              <a:t>operant </a:t>
            </a:r>
            <a:r>
              <a:rPr lang="en-GB" sz="1200" b="0" i="1" u="none" strike="noStrike" kern="1200" baseline="0" dirty="0" err="1">
                <a:solidFill>
                  <a:schemeClr val="tx1"/>
                </a:solidFill>
                <a:latin typeface="+mn-lt"/>
                <a:ea typeface="+mn-ea"/>
                <a:cs typeface="+mn-cs"/>
              </a:rPr>
              <a:t>behavior</a:t>
            </a:r>
            <a:r>
              <a:rPr lang="en-GB" sz="1200" b="0" i="1"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people learn to behave the way that they do because a</a:t>
            </a:r>
          </a:p>
          <a:p>
            <a:r>
              <a:rPr lang="en-GB" sz="1200" b="0" i="0" u="none" strike="noStrike" kern="1200" baseline="0" dirty="0">
                <a:solidFill>
                  <a:schemeClr val="tx1"/>
                </a:solidFill>
                <a:latin typeface="+mn-lt"/>
                <a:ea typeface="+mn-ea"/>
                <a:cs typeface="+mn-cs"/>
              </a:rPr>
              <a:t>certain kind of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has been rewarded in the past. If a lab rat learns that pressing a lever results in a food</a:t>
            </a:r>
          </a:p>
          <a:p>
            <a:r>
              <a:rPr lang="en-GB" sz="1200" b="0" i="0" u="none" strike="noStrike" kern="1200" baseline="0" dirty="0">
                <a:solidFill>
                  <a:schemeClr val="tx1"/>
                </a:solidFill>
                <a:latin typeface="+mn-lt"/>
                <a:ea typeface="+mn-ea"/>
                <a:cs typeface="+mn-cs"/>
              </a:rPr>
              <a:t>pellet appearing, it is going to develop a strong tendency to press that lever over time.</a:t>
            </a:r>
          </a:p>
          <a:p>
            <a:endParaRPr lang="en-GB"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25</a:t>
            </a:fld>
            <a:endParaRPr lang="en-GB"/>
          </a:p>
        </p:txBody>
      </p:sp>
    </p:spTree>
    <p:extLst>
      <p:ext uri="{BB962C8B-B14F-4D97-AF65-F5344CB8AC3E}">
        <p14:creationId xmlns:p14="http://schemas.microsoft.com/office/powerpoint/2010/main" val="2259354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Psychologist Nick Yee has studied the reward/</a:t>
            </a:r>
          </a:p>
          <a:p>
            <a:r>
              <a:rPr lang="en-GB" sz="1200" b="0" i="0" u="none" strike="noStrike" kern="1200" baseline="0" dirty="0">
                <a:solidFill>
                  <a:schemeClr val="tx1"/>
                </a:solidFill>
                <a:latin typeface="+mn-lt"/>
                <a:ea typeface="+mn-ea"/>
                <a:cs typeface="+mn-cs"/>
              </a:rPr>
              <a:t>punishment structure of an extremely addictive</a:t>
            </a:r>
          </a:p>
          <a:p>
            <a:r>
              <a:rPr lang="en-GB" sz="1200" b="0" i="0" u="none" strike="noStrike" kern="1200" baseline="0" dirty="0">
                <a:solidFill>
                  <a:schemeClr val="tx1"/>
                </a:solidFill>
                <a:latin typeface="+mn-lt"/>
                <a:ea typeface="+mn-ea"/>
                <a:cs typeface="+mn-cs"/>
              </a:rPr>
              <a:t>game system, </a:t>
            </a:r>
            <a:r>
              <a:rPr lang="en-GB" sz="1200" b="0" i="0" u="none" strike="noStrike" kern="1200" baseline="0" dirty="0" err="1">
                <a:solidFill>
                  <a:schemeClr val="tx1"/>
                </a:solidFill>
                <a:latin typeface="+mn-lt"/>
                <a:ea typeface="+mn-ea"/>
                <a:cs typeface="+mn-cs"/>
              </a:rPr>
              <a:t>EverQuest</a:t>
            </a:r>
            <a:r>
              <a:rPr lang="en-GB" sz="1200" b="0" i="0" u="none" strike="noStrike" kern="1200" baseline="0" dirty="0">
                <a:solidFill>
                  <a:schemeClr val="tx1"/>
                </a:solidFill>
                <a:latin typeface="+mn-lt"/>
                <a:ea typeface="+mn-ea"/>
                <a:cs typeface="+mn-cs"/>
              </a:rPr>
              <a:t>, and he believes its addictive</a:t>
            </a:r>
          </a:p>
          <a:p>
            <a:r>
              <a:rPr lang="en-GB" sz="1200" b="0" i="0" u="none" strike="noStrike" kern="1200" baseline="0" dirty="0">
                <a:solidFill>
                  <a:schemeClr val="tx1"/>
                </a:solidFill>
                <a:latin typeface="+mn-lt"/>
                <a:ea typeface="+mn-ea"/>
                <a:cs typeface="+mn-cs"/>
              </a:rPr>
              <a:t>power lies in a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theory advanced by B.F.</a:t>
            </a:r>
          </a:p>
          <a:p>
            <a:r>
              <a:rPr lang="en-GB" sz="1200" b="0" i="0" u="none" strike="noStrike" kern="1200" baseline="0" dirty="0">
                <a:solidFill>
                  <a:schemeClr val="tx1"/>
                </a:solidFill>
                <a:latin typeface="+mn-lt"/>
                <a:ea typeface="+mn-ea"/>
                <a:cs typeface="+mn-cs"/>
              </a:rPr>
              <a:t>Skinner called “operant conditioning.” Operant conditioning</a:t>
            </a:r>
          </a:p>
          <a:p>
            <a:r>
              <a:rPr lang="en-GB" sz="1200" b="0" i="0" u="none" strike="noStrike" kern="1200" baseline="0" dirty="0">
                <a:solidFill>
                  <a:schemeClr val="tx1"/>
                </a:solidFill>
                <a:latin typeface="+mn-lt"/>
                <a:ea typeface="+mn-ea"/>
                <a:cs typeface="+mn-cs"/>
              </a:rPr>
              <a:t>claims that the frequency of performing a given</a:t>
            </a:r>
          </a:p>
          <a:p>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is directly linked to whether it is rewarded or</a:t>
            </a:r>
          </a:p>
          <a:p>
            <a:r>
              <a:rPr lang="en-GB" sz="1200" b="0" i="0" u="none" strike="noStrike" kern="1200" baseline="0" dirty="0">
                <a:solidFill>
                  <a:schemeClr val="tx1"/>
                </a:solidFill>
                <a:latin typeface="+mn-lt"/>
                <a:ea typeface="+mn-ea"/>
                <a:cs typeface="+mn-cs"/>
              </a:rPr>
              <a:t>punished. If a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is rewarded, it is more likely to</a:t>
            </a:r>
          </a:p>
          <a:p>
            <a:r>
              <a:rPr lang="en-GB" sz="1200" b="0" i="0" u="none" strike="noStrike" kern="1200" baseline="0" dirty="0">
                <a:solidFill>
                  <a:schemeClr val="tx1"/>
                </a:solidFill>
                <a:latin typeface="+mn-lt"/>
                <a:ea typeface="+mn-ea"/>
                <a:cs typeface="+mn-cs"/>
              </a:rPr>
              <a:t>be repeated. If it is punished, it becomes suppressed.</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26</a:t>
            </a:fld>
            <a:endParaRPr lang="en-GB"/>
          </a:p>
        </p:txBody>
      </p:sp>
    </p:spTree>
    <p:extLst>
      <p:ext uri="{BB962C8B-B14F-4D97-AF65-F5344CB8AC3E}">
        <p14:creationId xmlns:p14="http://schemas.microsoft.com/office/powerpoint/2010/main" val="1908701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Think of a game that forces the player to be</a:t>
            </a:r>
          </a:p>
          <a:p>
            <a:r>
              <a:rPr lang="en-GB" sz="1200" b="0" i="0" u="none" strike="noStrike" kern="1200" baseline="0" dirty="0">
                <a:solidFill>
                  <a:schemeClr val="tx1"/>
                </a:solidFill>
                <a:latin typeface="+mn-lt"/>
                <a:ea typeface="+mn-ea"/>
                <a:cs typeface="+mn-cs"/>
              </a:rPr>
              <a:t>stealthy, like Thief or Deus Ex. The tension, when you</a:t>
            </a:r>
          </a:p>
          <a:p>
            <a:r>
              <a:rPr lang="en-GB" sz="1200" b="0" i="0" u="none" strike="noStrike" kern="1200" baseline="0" dirty="0">
                <a:solidFill>
                  <a:schemeClr val="tx1"/>
                </a:solidFill>
                <a:latin typeface="+mn-lt"/>
                <a:ea typeface="+mn-ea"/>
                <a:cs typeface="+mn-cs"/>
              </a:rPr>
              <a:t>are trying to accomplish a task without being caught,</a:t>
            </a:r>
          </a:p>
          <a:p>
            <a:r>
              <a:rPr lang="en-GB" sz="1200" b="0" i="0" u="none" strike="noStrike" kern="1200" baseline="0" dirty="0">
                <a:solidFill>
                  <a:schemeClr val="tx1"/>
                </a:solidFill>
                <a:latin typeface="+mn-lt"/>
                <a:ea typeface="+mn-ea"/>
                <a:cs typeface="+mn-cs"/>
              </a:rPr>
              <a:t>is tremendous. Getting caught and attacked—and let’s</a:t>
            </a:r>
          </a:p>
          <a:p>
            <a:r>
              <a:rPr lang="en-GB" sz="1200" b="0" i="0" u="none" strike="noStrike" kern="1200" baseline="0" dirty="0">
                <a:solidFill>
                  <a:schemeClr val="tx1"/>
                </a:solidFill>
                <a:latin typeface="+mn-lt"/>
                <a:ea typeface="+mn-ea"/>
                <a:cs typeface="+mn-cs"/>
              </a:rPr>
              <a:t>face it: killed—is not fun. But that moment when you</a:t>
            </a:r>
          </a:p>
          <a:p>
            <a:r>
              <a:rPr lang="en-GB" sz="1200" b="0" i="0" u="none" strike="noStrike" kern="1200" baseline="0" dirty="0">
                <a:solidFill>
                  <a:schemeClr val="tx1"/>
                </a:solidFill>
                <a:latin typeface="+mn-lt"/>
                <a:ea typeface="+mn-ea"/>
                <a:cs typeface="+mn-cs"/>
              </a:rPr>
              <a:t>oh, so quietly pick a lock and sneak past the security</a:t>
            </a:r>
          </a:p>
          <a:p>
            <a:r>
              <a:rPr lang="en-GB" sz="1200" b="0" i="0" u="none" strike="noStrike" kern="1200" baseline="0" dirty="0">
                <a:solidFill>
                  <a:schemeClr val="tx1"/>
                </a:solidFill>
                <a:latin typeface="+mn-lt"/>
                <a:ea typeface="+mn-ea"/>
                <a:cs typeface="+mn-cs"/>
              </a:rPr>
              <a:t>bots without incurring any harm is made much more</a:t>
            </a:r>
          </a:p>
          <a:p>
            <a:r>
              <a:rPr lang="en-GB" sz="1200" b="0" i="0" u="none" strike="noStrike" kern="1200" baseline="0" dirty="0">
                <a:solidFill>
                  <a:schemeClr val="tx1"/>
                </a:solidFill>
                <a:latin typeface="+mn-lt"/>
                <a:ea typeface="+mn-ea"/>
                <a:cs typeface="+mn-cs"/>
              </a:rPr>
              <a:t>effective by the threat that the anvil of punishment was</a:t>
            </a:r>
          </a:p>
          <a:p>
            <a:r>
              <a:rPr lang="en-GB" sz="1200" b="0" i="0" u="none" strike="noStrike" kern="1200" baseline="0" dirty="0">
                <a:solidFill>
                  <a:schemeClr val="tx1"/>
                </a:solidFill>
                <a:latin typeface="+mn-lt"/>
                <a:ea typeface="+mn-ea"/>
                <a:cs typeface="+mn-cs"/>
              </a:rPr>
              <a:t>hanging over your head all the time (see Figure 11.11).</a:t>
            </a:r>
          </a:p>
          <a:p>
            <a:r>
              <a:rPr lang="en-GB" sz="1200" b="0" i="0" u="none" strike="noStrike" kern="1200" baseline="0" dirty="0">
                <a:solidFill>
                  <a:schemeClr val="tx1"/>
                </a:solidFill>
                <a:latin typeface="+mn-lt"/>
                <a:ea typeface="+mn-ea"/>
                <a:cs typeface="+mn-cs"/>
              </a:rPr>
              <a:t>Coming up with a balanced system of rewards</a:t>
            </a:r>
          </a:p>
          <a:p>
            <a:r>
              <a:rPr lang="en-GB" sz="1200" b="0" i="0" u="none" strike="noStrike" kern="1200" baseline="0" dirty="0">
                <a:solidFill>
                  <a:schemeClr val="tx1"/>
                </a:solidFill>
                <a:latin typeface="+mn-lt"/>
                <a:ea typeface="+mn-ea"/>
                <a:cs typeface="+mn-cs"/>
              </a:rPr>
              <a:t>and punishments is a way of making the choices in</a:t>
            </a:r>
          </a:p>
          <a:p>
            <a:r>
              <a:rPr lang="en-GB" sz="1200" b="0" i="0" u="none" strike="noStrike" kern="1200" baseline="0" dirty="0">
                <a:solidFill>
                  <a:schemeClr val="tx1"/>
                </a:solidFill>
                <a:latin typeface="+mn-lt"/>
                <a:ea typeface="+mn-ea"/>
                <a:cs typeface="+mn-cs"/>
              </a:rPr>
              <a:t>your games much more interesting for players. The</a:t>
            </a:r>
          </a:p>
          <a:p>
            <a:r>
              <a:rPr lang="en-GB" sz="1200" b="0" i="0" u="none" strike="noStrike" kern="1200" baseline="0" dirty="0">
                <a:solidFill>
                  <a:schemeClr val="tx1"/>
                </a:solidFill>
                <a:latin typeface="+mn-lt"/>
                <a:ea typeface="+mn-ea"/>
                <a:cs typeface="+mn-cs"/>
              </a:rPr>
              <a:t>type of rewards you offer can vary, but the best</a:t>
            </a:r>
          </a:p>
          <a:p>
            <a:r>
              <a:rPr lang="en-GB" sz="1200" b="0" i="0" u="none" strike="noStrike" kern="1200" baseline="0" dirty="0">
                <a:solidFill>
                  <a:schemeClr val="tx1"/>
                </a:solidFill>
                <a:latin typeface="+mn-lt"/>
                <a:ea typeface="+mn-ea"/>
                <a:cs typeface="+mn-cs"/>
              </a:rPr>
              <a:t>rewards are those that have utility or value in the</a:t>
            </a:r>
          </a:p>
          <a:p>
            <a:r>
              <a:rPr lang="en-GB" sz="1200" b="0" i="0" u="none" strike="noStrike" kern="1200" baseline="0" dirty="0">
                <a:solidFill>
                  <a:schemeClr val="tx1"/>
                </a:solidFill>
                <a:latin typeface="+mn-lt"/>
                <a:ea typeface="+mn-ea"/>
                <a:cs typeface="+mn-cs"/>
              </a:rPr>
              <a:t>game.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27</a:t>
            </a:fld>
            <a:endParaRPr lang="en-GB"/>
          </a:p>
        </p:txBody>
      </p:sp>
    </p:spTree>
    <p:extLst>
      <p:ext uri="{BB962C8B-B14F-4D97-AF65-F5344CB8AC3E}">
        <p14:creationId xmlns:p14="http://schemas.microsoft.com/office/powerpoint/2010/main" val="164365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Barry Schwartz described the Paradox of Choice (Schwartz, 2004). After extensive study, he concluded that while having some choice is good, having too many choices can be severely detrimental. The first thing he found is that people facing too many options often suffer from option paralysis. This is where people become incapable of making a decision and so chose nothing. This can happen even if all the options have positive outcomes. It can also happen whether the decisions are trivial, like picking a type of jelly, or a major life event, like buying a house. In a nutshell, having too many options makes the task seem more difficult and breaks flow. Unfortunately, that is not the only problem created by choice. Schwartz also found that people seem to be hard-wired to simplify the decision criteria when faced with too many options. In other words, humans begin to group options into simple categories – in whatever way makes sense at the time. When our brain struggles with too much data, it looks for ways to make the decision easier. The good side is that it makes it possible for us to decide. The bad side is that we are likely to discard criteria that we may have otherwise considered extremely important. The result is that people make worse decisions. In some cases, Schwartz found that the criteria can become so simplified that it essentially becomes a random choice. The simplified criteria also make it harder to correlate cause and effect, which makes the task seem more difficult and disrupts flow. Finally, Schwartz found that people will be less happy with whatever option they pick and will feel worse. Because there are too many choices, people cannot balance all of the factors, so they simplify. They know something important is being lost in the process and instinctively conclude that whatever they pick is probably not the best choice. This leads to increased regret about the decision they make, whether right or wrong. It also causes anticipation of regret, which is a regret we feel before we even make a decision. Both feelings of regret are distractions that disrupt flow. This has huge implications for game design. Fortunately, the solutions are pretty straight forward. </a:t>
            </a:r>
          </a:p>
          <a:p>
            <a:endParaRPr lang="en-GB" dirty="0"/>
          </a:p>
          <a:p>
            <a:pPr marL="0" indent="0">
              <a:buFontTx/>
              <a:buNone/>
            </a:pPr>
            <a:r>
              <a:rPr lang="en-GB" dirty="0"/>
              <a:t>1. Remember the age-old axiom, less is more. Since “everything suffers from comparison” (Schwartz, 2006, p. 181), present less things to compare. </a:t>
            </a:r>
          </a:p>
          <a:p>
            <a:pPr marL="228600" indent="-228600">
              <a:buAutoNum type="arabicPeriod"/>
            </a:pPr>
            <a:endParaRPr lang="en-GB" dirty="0"/>
          </a:p>
          <a:p>
            <a:pPr marL="0" indent="0">
              <a:buNone/>
            </a:pPr>
            <a:r>
              <a:rPr lang="en-GB" dirty="0"/>
              <a:t>2. Sometimes learning games need to teach or test subtle differences in the material, but they shouldn’t do it all at once. Break things up.</a:t>
            </a:r>
          </a:p>
          <a:p>
            <a:pPr marL="0" indent="0">
              <a:buNone/>
            </a:pPr>
            <a:endParaRPr lang="en-GB" dirty="0"/>
          </a:p>
          <a:p>
            <a:pPr marL="0" indent="0">
              <a:buNone/>
            </a:pPr>
            <a:r>
              <a:rPr lang="en-GB" dirty="0"/>
              <a:t>3. When forcing players to make decisions, limit the number of options and keep them simple.</a:t>
            </a:r>
          </a:p>
          <a:p>
            <a:pPr marL="0" indent="0">
              <a:buNone/>
            </a:pPr>
            <a:endParaRPr lang="en-GB" dirty="0"/>
          </a:p>
          <a:p>
            <a:pPr marL="0" indent="0">
              <a:buNone/>
            </a:pPr>
            <a:r>
              <a:rPr lang="en-GB" dirty="0"/>
              <a:t>4. When designing game mechanics, minimize the number of distinct actions a player can take at any one time. Design your interfaces with the minimal number of options required to meet the learning goals. A good rule of thumb is four.</a:t>
            </a:r>
          </a:p>
          <a:p>
            <a:pPr marL="0" indent="0">
              <a:buNone/>
            </a:pPr>
            <a:endParaRPr lang="en-GB" dirty="0"/>
          </a:p>
          <a:p>
            <a:pPr marL="0" indent="0">
              <a:buNone/>
            </a:pPr>
            <a:r>
              <a:rPr lang="en-GB" dirty="0"/>
              <a:t>5. Finally, provide a default when you can. That means showing a default for the choice - something that is in their best interest. The default makes it okay to forgo a decision while still getting a positive outcome. This technique is simple and very effective. When players aren’t sure what to pick, the default makes the choice much simpler, reduces the feelings of regret, and minimizes distractions. </a:t>
            </a:r>
          </a:p>
          <a:p>
            <a:pPr marL="0" indent="0">
              <a:buNone/>
            </a:pPr>
            <a:endParaRPr lang="en-GB" dirty="0"/>
          </a:p>
          <a:p>
            <a:pPr marL="0" indent="0">
              <a:buNone/>
            </a:pPr>
            <a:r>
              <a:rPr lang="en-GB" dirty="0"/>
              <a:t>Examples of how this works in games are easy to find. Consider that Tiny Wings™ has only one choice – touch the screen now or not. Consider that players in League of Legends™ have only four primary abilities that player’s can use for any champion. Consider that in World of Warcraft™, there were originally only nine classes to pick from, where major competitors at the time had 24 or more. Each of these is a wildly successful game where the design benefitted from fewer, more meaningful decisions that led to better flow. </a:t>
            </a:r>
          </a:p>
        </p:txBody>
      </p:sp>
      <p:sp>
        <p:nvSpPr>
          <p:cNvPr id="4" name="Slide Number Placeholder 3"/>
          <p:cNvSpPr>
            <a:spLocks noGrp="1"/>
          </p:cNvSpPr>
          <p:nvPr>
            <p:ph type="sldNum" sz="quarter" idx="5"/>
          </p:nvPr>
        </p:nvSpPr>
        <p:spPr/>
        <p:txBody>
          <a:bodyPr/>
          <a:lstStyle/>
          <a:p>
            <a:fld id="{66BF09E5-BE19-4F47-A708-769A85ED0E78}" type="slidenum">
              <a:rPr lang="en-GB" smtClean="0"/>
              <a:t>28</a:t>
            </a:fld>
            <a:endParaRPr lang="en-GB"/>
          </a:p>
        </p:txBody>
      </p:sp>
    </p:spTree>
    <p:extLst>
      <p:ext uri="{BB962C8B-B14F-4D97-AF65-F5344CB8AC3E}">
        <p14:creationId xmlns:p14="http://schemas.microsoft.com/office/powerpoint/2010/main" val="3830805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29</a:t>
            </a:fld>
            <a:endParaRPr lang="en-GB"/>
          </a:p>
        </p:txBody>
      </p:sp>
    </p:spTree>
    <p:extLst>
      <p:ext uri="{BB962C8B-B14F-4D97-AF65-F5344CB8AC3E}">
        <p14:creationId xmlns:p14="http://schemas.microsoft.com/office/powerpoint/2010/main" val="973290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Barry Schwartz described the Paradox of Choice (Schwartz, 2004). After extensive study, he concluded that while having some choice is good, having too many choices can be severely detrimental. The first thing he found is that people facing too many options often suffer from option paralysis. This is where people become incapable of making a decision and so chose nothing. This can happen even if all the options have positive outcomes. It can also happen whether the decisions are trivial, like picking a type of jelly, or a major life event, like buying a house. In a nutshell, having too many options makes the task seem more difficult and breaks flow. Unfortunately, that is not the only problem created by choice. Schwartz also found that people seem to be hard-wired to simplify the decision criteria when faced with too many options. In other words, humans begin to group options into simple categories – in whatever way makes sense at the time. When our brain struggles with too much data, it looks for ways to make the decision easier. The good side is that it makes it possible for us to decide. The bad side is that we are likely to discard criteria that we may have otherwise considered extremely important. The result is that people make worse decisions. In some cases, Schwartz found that the criteria can become so simplified that it essentially becomes a random choice. The simplified criteria also make it harder to correlate cause and effect, which makes the task seem more difficult and disrupts flow. Finally, Schwartz found that people will be less happy with whatever option they pick and will feel worse. Because there are too many choices, people cannot balance all of the factors, so they simplify. They know something important is being lost in the process and instinctively conclude that whatever they pick is probably not the best choice. This leads to increased regret about the decision they make, whether right or wrong. It also causes anticipation of regret, which is a regret we feel before we even make a decision. Both feelings of regret are distractions that disrupt flow. This has huge implications for game design. Fortunately, the solutions are pretty straight forward. 1. Remember the age-old axiom, less is more. Since “everything suffers from comparison” (Schwartz, 2006, p. 181), present less things to compare. 2. Sometimes learning games need to teach or test subtle differences in the material, but they shouldn’t do it all at once. Break things up. 3. When forcing players to make decisions, limit the number of options and keep them simple. 4. When designing game mechanics, minimize the number of distinct actions a player can take at any one time. Design your interfaces with the minimal number of options required to meet the learning goals. A good rule of thumb is four. 5. Finally, provide a default when you can. That means showing a default for the choice - something that is in their best interest. The default makes it okay to forgo a decision while still getting a positive outcome. This technique is simple and very effective. When players aren’t sure what to pick, the default makes the choice much simpler, reduces the feelings of regret, and minimizes distractions. Examples of how this works in games are easy to find. Consider that Tiny Wings™ has only one choice – touch the screen now or not. Consider that players in League of Legends™ have only four primary abilities that player’s can use for any champion. Consider that in World of Warcraft™, there were originally only nine classes to pick from, where major competitors at the time had 24 or more. Each of these is a wildly successful game where the design benefitted from fewer, more meaningful decisions that led to better flow. </a:t>
            </a:r>
          </a:p>
        </p:txBody>
      </p:sp>
      <p:sp>
        <p:nvSpPr>
          <p:cNvPr id="4" name="Slide Number Placeholder 3"/>
          <p:cNvSpPr>
            <a:spLocks noGrp="1"/>
          </p:cNvSpPr>
          <p:nvPr>
            <p:ph type="sldNum" sz="quarter" idx="5"/>
          </p:nvPr>
        </p:nvSpPr>
        <p:spPr/>
        <p:txBody>
          <a:bodyPr/>
          <a:lstStyle/>
          <a:p>
            <a:fld id="{66BF09E5-BE19-4F47-A708-769A85ED0E78}" type="slidenum">
              <a:rPr lang="en-GB" smtClean="0"/>
              <a:t>30</a:t>
            </a:fld>
            <a:endParaRPr lang="en-GB"/>
          </a:p>
        </p:txBody>
      </p:sp>
    </p:spTree>
    <p:extLst>
      <p:ext uri="{BB962C8B-B14F-4D97-AF65-F5344CB8AC3E}">
        <p14:creationId xmlns:p14="http://schemas.microsoft.com/office/powerpoint/2010/main" val="39765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Design and Development of Training Games: Practical Guidelines from a ...</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31</a:t>
            </a:fld>
            <a:endParaRPr lang="en-GB"/>
          </a:p>
        </p:txBody>
      </p:sp>
    </p:spTree>
    <p:extLst>
      <p:ext uri="{BB962C8B-B14F-4D97-AF65-F5344CB8AC3E}">
        <p14:creationId xmlns:p14="http://schemas.microsoft.com/office/powerpoint/2010/main" val="1159783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dirty="0"/>
              <a:t>Design small consequences for failure on necessary, but minor tasks. Most games simply let players try again. Games commonly use this technique to ensure that players have adequately learned necessary skills before progressing to the next level of difficulty, without discouraging them. In essence, “failure is part of the process that leads to success” (Beck and Wade, 2004, p. 134). </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Give the player enough feedback so they can figure out how to improve their performance the next time. You don’t have to give them the answers, just enough hints to point them in the right direction and keep the activity challenging, but still accomplishable.</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Minimize the use of instant death mechanics. That is, situations where a single mistake results in complete failure. In both entertainment and learning games, we use instant death mechanics to drive home that certain actions should always be avoided. For instance, jumping off of a cliff or causing fellow ship-mates to die. While these lessons are important, too much instant death makes a game feel difficult and unforgiving.</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Avoid long recoveries after failure. This typically happens in lengthy missions/chapters that don’t have partial-recovery points. This leads to long repeats of the easy content that creates boredom and disrupts flow. Try to break missions/chapters into smaller, bite-sized pieces or allow players to re-enter the level at different points.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Allow players to skip excessive and meaningless repetition of the same skill. Focus on skills related to the learning objectives, let the player know when they succeeded, and move on.</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Make the repeated task feel different each time around. This means providing choices, actions, and control so that the player can become engaged in a similar but slightly different experience. Alternately, the next time around, the process should go much faster. This allows them to enjoy the experience of mastery over previously challenging content.</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Avoid repetition without learning. Entertainment games sometimes use repetition to extend hours of play, which is not the goal of learning games. The classic example is the inability to describe the details of a penny (</a:t>
            </a:r>
            <a:r>
              <a:rPr lang="en-GB" sz="1200" dirty="0" err="1"/>
              <a:t>Hintzman</a:t>
            </a:r>
            <a:r>
              <a:rPr lang="en-GB" sz="1200" dirty="0"/>
              <a:t> et al., 1995). We see thousands of pennies in our lives, but we never learn much about it, nor do we care. That is repetition without learning.</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32</a:t>
            </a:fld>
            <a:endParaRPr lang="en-GB"/>
          </a:p>
        </p:txBody>
      </p:sp>
    </p:spTree>
    <p:extLst>
      <p:ext uri="{BB962C8B-B14F-4D97-AF65-F5344CB8AC3E}">
        <p14:creationId xmlns:p14="http://schemas.microsoft.com/office/powerpoint/2010/main" val="1282990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https://www.theguardian.com/technology/2016/feb/08/firewatch-review-first-person-simulation-adventure-game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35</a:t>
            </a:fld>
            <a:endParaRPr lang="en-GB"/>
          </a:p>
        </p:txBody>
      </p:sp>
    </p:spTree>
    <p:extLst>
      <p:ext uri="{BB962C8B-B14F-4D97-AF65-F5344CB8AC3E}">
        <p14:creationId xmlns:p14="http://schemas.microsoft.com/office/powerpoint/2010/main" val="175876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a:t>
            </a:r>
          </a:p>
        </p:txBody>
      </p:sp>
      <p:sp>
        <p:nvSpPr>
          <p:cNvPr id="4" name="Slide Number Placeholder 3"/>
          <p:cNvSpPr>
            <a:spLocks noGrp="1"/>
          </p:cNvSpPr>
          <p:nvPr>
            <p:ph type="sldNum" sz="quarter" idx="5"/>
          </p:nvPr>
        </p:nvSpPr>
        <p:spPr/>
        <p:txBody>
          <a:bodyPr/>
          <a:lstStyle/>
          <a:p>
            <a:fld id="{66BF09E5-BE19-4F47-A708-769A85ED0E78}" type="slidenum">
              <a:rPr lang="en-GB" smtClean="0"/>
              <a:t>6</a:t>
            </a:fld>
            <a:endParaRPr lang="en-GB"/>
          </a:p>
        </p:txBody>
      </p:sp>
    </p:spTree>
    <p:extLst>
      <p:ext uri="{BB962C8B-B14F-4D97-AF65-F5344CB8AC3E}">
        <p14:creationId xmlns:p14="http://schemas.microsoft.com/office/powerpoint/2010/main" val="14653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We cannot create experiences directly. Perhaps in the distant future, using technologies hard to imagine,</a:t>
            </a:r>
          </a:p>
          <a:p>
            <a:r>
              <a:rPr lang="en-GB" sz="1200" b="0" i="0" u="none" strike="noStrike" kern="1200" baseline="0" dirty="0">
                <a:solidFill>
                  <a:schemeClr val="tx1"/>
                </a:solidFill>
                <a:latin typeface="+mn-lt"/>
                <a:ea typeface="+mn-ea"/>
                <a:cs typeface="+mn-cs"/>
              </a:rPr>
              <a:t>such a thing could happen. Time will tell. For now, we live in the present, where all we can do is create </a:t>
            </a:r>
            <a:r>
              <a:rPr lang="en-GB" sz="1200" b="0" i="0" u="none" strike="noStrike" kern="1200" baseline="0" dirty="0" err="1">
                <a:solidFill>
                  <a:schemeClr val="tx1"/>
                </a:solidFill>
                <a:latin typeface="+mn-lt"/>
                <a:ea typeface="+mn-ea"/>
                <a:cs typeface="+mn-cs"/>
              </a:rPr>
              <a:t>artifacts</a:t>
            </a:r>
            <a:r>
              <a:rPr lang="en-GB" sz="1200" b="0" i="0" u="none" strike="noStrike" kern="1200" baseline="0" dirty="0">
                <a:solidFill>
                  <a:schemeClr val="tx1"/>
                </a:solidFill>
                <a:latin typeface="+mn-lt"/>
                <a:ea typeface="+mn-ea"/>
                <a:cs typeface="+mn-cs"/>
              </a:rPr>
              <a:t> (rule sets, game boards, computer programs) that are likely to create certain kinds of experiences when a player interacts with them. And it is this that makes game design so very hard. Like building a ship in a bottle, we are far removed from what we are actually trying to create. We create an artefact that a player interacts with, and cross our fingers that the experience that takes place during that interaction is something they will enjoy. We never truly see the</a:t>
            </a:r>
          </a:p>
          <a:p>
            <a:r>
              <a:rPr lang="en-GB" sz="1200" b="0" i="0" u="none" strike="noStrike" kern="1200" baseline="0" dirty="0">
                <a:solidFill>
                  <a:schemeClr val="tx1"/>
                </a:solidFill>
                <a:latin typeface="+mn-lt"/>
                <a:ea typeface="+mn-ea"/>
                <a:cs typeface="+mn-cs"/>
              </a:rPr>
              <a:t>output of our work, since it is an experience had by someone else and, ultimately, </a:t>
            </a:r>
            <a:r>
              <a:rPr lang="en-GB" sz="1200" b="0" i="0" u="none" strike="noStrike" kern="1200" baseline="0" dirty="0" err="1">
                <a:solidFill>
                  <a:schemeClr val="tx1"/>
                </a:solidFill>
                <a:latin typeface="+mn-lt"/>
                <a:ea typeface="+mn-ea"/>
                <a:cs typeface="+mn-cs"/>
              </a:rPr>
              <a:t>unsharable</a:t>
            </a:r>
            <a:r>
              <a:rPr lang="en-GB" sz="1200" b="0" i="0" u="none" strike="noStrike" kern="1200" baseline="0" dirty="0">
                <a:solidFill>
                  <a:schemeClr val="tx1"/>
                </a:solidFill>
                <a:latin typeface="+mn-lt"/>
                <a:ea typeface="+mn-ea"/>
                <a:cs typeface="+mn-cs"/>
              </a:rPr>
              <a: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is why deep listening is so essential for a game design.</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7</a:t>
            </a:fld>
            <a:endParaRPr lang="en-GB"/>
          </a:p>
        </p:txBody>
      </p:sp>
    </p:spTree>
    <p:extLst>
      <p:ext uri="{BB962C8B-B14F-4D97-AF65-F5344CB8AC3E}">
        <p14:creationId xmlns:p14="http://schemas.microsoft.com/office/powerpoint/2010/main" val="8199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You might well ask what is so special about games, compared to other types of</a:t>
            </a:r>
          </a:p>
          <a:p>
            <a:r>
              <a:rPr lang="en-GB" sz="1200" b="0" i="0" u="none" strike="noStrike" kern="1200" baseline="0" dirty="0">
                <a:solidFill>
                  <a:schemeClr val="tx1"/>
                </a:solidFill>
                <a:latin typeface="+mn-lt"/>
                <a:ea typeface="+mn-ea"/>
                <a:cs typeface="+mn-cs"/>
              </a:rPr>
              <a:t>experiences, that requires us to get into all of this touchy-feely experience stuff. And</a:t>
            </a:r>
          </a:p>
          <a:p>
            <a:r>
              <a:rPr lang="en-GB" sz="1200" b="0" i="0" u="none" strike="noStrike" kern="1200" baseline="0" dirty="0">
                <a:solidFill>
                  <a:schemeClr val="tx1"/>
                </a:solidFill>
                <a:latin typeface="+mn-lt"/>
                <a:ea typeface="+mn-ea"/>
                <a:cs typeface="+mn-cs"/>
              </a:rPr>
              <a:t>really, on one level, there is nothing special about games in this regard. Designers of</a:t>
            </a:r>
          </a:p>
          <a:p>
            <a:r>
              <a:rPr lang="en-GB" sz="1200" b="0" i="0" u="none" strike="noStrike" kern="1200" baseline="0" dirty="0">
                <a:solidFill>
                  <a:schemeClr val="tx1"/>
                </a:solidFill>
                <a:latin typeface="+mn-lt"/>
                <a:ea typeface="+mn-ea"/>
                <a:cs typeface="+mn-cs"/>
              </a:rPr>
              <a:t>all types of entertainment — books, movies, plays, music, rides, everything — have</a:t>
            </a:r>
          </a:p>
          <a:p>
            <a:r>
              <a:rPr lang="en-GB" sz="1200" b="0" i="0" u="none" strike="noStrike" kern="1200" baseline="0" dirty="0">
                <a:solidFill>
                  <a:schemeClr val="tx1"/>
                </a:solidFill>
                <a:latin typeface="+mn-lt"/>
                <a:ea typeface="+mn-ea"/>
                <a:cs typeface="+mn-cs"/>
              </a:rPr>
              <a:t>to cope with the same issue: How can you create something that will generate a certain</a:t>
            </a:r>
          </a:p>
          <a:p>
            <a:r>
              <a:rPr lang="en-GB" sz="1200" b="0" i="0" u="none" strike="noStrike" kern="1200" baseline="0" dirty="0">
                <a:solidFill>
                  <a:schemeClr val="tx1"/>
                </a:solidFill>
                <a:latin typeface="+mn-lt"/>
                <a:ea typeface="+mn-ea"/>
                <a:cs typeface="+mn-cs"/>
              </a:rPr>
              <a:t>experience when a person interacts with it?</a:t>
            </a:r>
          </a:p>
          <a:p>
            <a:r>
              <a:rPr lang="en-GB" sz="1200" b="0" i="0" u="none" strike="noStrike" kern="1200" baseline="0" dirty="0">
                <a:solidFill>
                  <a:schemeClr val="tx1"/>
                </a:solidFill>
                <a:latin typeface="+mn-lt"/>
                <a:ea typeface="+mn-ea"/>
                <a:cs typeface="+mn-cs"/>
              </a:rPr>
              <a:t>But the split between </a:t>
            </a:r>
            <a:r>
              <a:rPr lang="en-GB" sz="1200" b="0" i="0" u="none" strike="noStrike" kern="1200" baseline="0" dirty="0" err="1">
                <a:solidFill>
                  <a:schemeClr val="tx1"/>
                </a:solidFill>
                <a:latin typeface="+mn-lt"/>
                <a:ea typeface="+mn-ea"/>
                <a:cs typeface="+mn-cs"/>
              </a:rPr>
              <a:t>artifact</a:t>
            </a:r>
            <a:r>
              <a:rPr lang="en-GB" sz="1200" b="0" i="0" u="none" strike="noStrike" kern="1200" baseline="0" dirty="0">
                <a:solidFill>
                  <a:schemeClr val="tx1"/>
                </a:solidFill>
                <a:latin typeface="+mn-lt"/>
                <a:ea typeface="+mn-ea"/>
                <a:cs typeface="+mn-cs"/>
              </a:rPr>
              <a:t> and experience is much more obvious for game</a:t>
            </a:r>
          </a:p>
          <a:p>
            <a:r>
              <a:rPr lang="en-GB" sz="1200" b="0" i="0" u="none" strike="noStrike" kern="1200" baseline="0" dirty="0">
                <a:solidFill>
                  <a:schemeClr val="tx1"/>
                </a:solidFill>
                <a:latin typeface="+mn-lt"/>
                <a:ea typeface="+mn-ea"/>
                <a:cs typeface="+mn-cs"/>
              </a:rPr>
              <a:t>design than it is for other types of entertainment, for a not-so-obvious reason. Game</a:t>
            </a:r>
          </a:p>
          <a:p>
            <a:r>
              <a:rPr lang="en-GB" sz="1200" b="0" i="0" u="none" strike="noStrike" kern="1200" baseline="0" dirty="0">
                <a:solidFill>
                  <a:schemeClr val="tx1"/>
                </a:solidFill>
                <a:latin typeface="+mn-lt"/>
                <a:ea typeface="+mn-ea"/>
                <a:cs typeface="+mn-cs"/>
              </a:rPr>
              <a:t>designers have to cope with much more interaction than the designers of more linear</a:t>
            </a:r>
          </a:p>
          <a:p>
            <a:r>
              <a:rPr lang="en-GB" sz="1200" b="0" i="0" u="none" strike="noStrike" kern="1200" baseline="0" dirty="0">
                <a:solidFill>
                  <a:schemeClr val="tx1"/>
                </a:solidFill>
                <a:latin typeface="+mn-lt"/>
                <a:ea typeface="+mn-ea"/>
                <a:cs typeface="+mn-cs"/>
              </a:rPr>
              <a:t>experiences. The author of a book or screenplay is designing a linear experience.</a:t>
            </a:r>
          </a:p>
          <a:p>
            <a:r>
              <a:rPr lang="en-GB" sz="1200" b="0" i="0" u="none" strike="noStrike" kern="1200" baseline="0" dirty="0">
                <a:solidFill>
                  <a:schemeClr val="tx1"/>
                </a:solidFill>
                <a:latin typeface="+mn-lt"/>
                <a:ea typeface="+mn-ea"/>
                <a:cs typeface="+mn-cs"/>
              </a:rPr>
              <a:t>There is a fairly direct mapping between what they create and what the reader or</a:t>
            </a:r>
          </a:p>
          <a:p>
            <a:r>
              <a:rPr lang="en-GB" sz="1200" b="0" i="0" u="none" strike="noStrike" kern="1200" baseline="0" dirty="0">
                <a:solidFill>
                  <a:schemeClr val="tx1"/>
                </a:solidFill>
                <a:latin typeface="+mn-lt"/>
                <a:ea typeface="+mn-ea"/>
                <a:cs typeface="+mn-cs"/>
              </a:rPr>
              <a:t>viewer experiences. Game designers don’t have it so easy. We give the player</a:t>
            </a:r>
          </a:p>
          <a:p>
            <a:r>
              <a:rPr lang="en-GB" sz="1200" b="0" i="0" u="none" strike="noStrike" kern="1200" baseline="0" dirty="0">
                <a:solidFill>
                  <a:schemeClr val="tx1"/>
                </a:solidFill>
                <a:latin typeface="+mn-lt"/>
                <a:ea typeface="+mn-ea"/>
                <a:cs typeface="+mn-cs"/>
              </a:rPr>
              <a:t>a great deal of control over the pacing and sequence of events in the experience.</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8</a:t>
            </a:fld>
            <a:endParaRPr lang="en-GB"/>
          </a:p>
        </p:txBody>
      </p:sp>
    </p:spTree>
    <p:extLst>
      <p:ext uri="{BB962C8B-B14F-4D97-AF65-F5344CB8AC3E}">
        <p14:creationId xmlns:p14="http://schemas.microsoft.com/office/powerpoint/2010/main" val="341826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would be a mistake to try to define something like </a:t>
            </a:r>
            <a:r>
              <a:rPr lang="en-GB" sz="1200" b="0" i="1" kern="1200" dirty="0" err="1">
                <a:solidFill>
                  <a:schemeClr val="tx1"/>
                </a:solidFill>
                <a:effectLst/>
                <a:latin typeface="+mn-lt"/>
                <a:ea typeface="+mn-ea"/>
                <a:cs typeface="+mn-cs"/>
              </a:rPr>
              <a:t>Hanabi</a:t>
            </a:r>
            <a:r>
              <a:rPr lang="en-GB" sz="1200" b="0"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by its mechanics. Players are trying to lay out cards of various </a:t>
            </a:r>
            <a:r>
              <a:rPr lang="en-GB" sz="1200" b="0" i="0" kern="1200" dirty="0" err="1">
                <a:solidFill>
                  <a:schemeClr val="tx1"/>
                </a:solidFill>
                <a:effectLst/>
                <a:latin typeface="+mn-lt"/>
                <a:ea typeface="+mn-ea"/>
                <a:cs typeface="+mn-cs"/>
              </a:rPr>
              <a:t>colors</a:t>
            </a:r>
            <a:r>
              <a:rPr lang="en-GB" sz="1200" b="0" i="0" kern="1200" dirty="0">
                <a:solidFill>
                  <a:schemeClr val="tx1"/>
                </a:solidFill>
                <a:effectLst/>
                <a:latin typeface="+mn-lt"/>
                <a:ea typeface="+mn-ea"/>
                <a:cs typeface="+mn-cs"/>
              </a:rPr>
              <a:t> in order from 1 to 5, but that is not what the game is about. The experience of the game is about learning to communicate layers of information through subtle use of position, timing, and other shared conventions. It builds the kind of social connection that normally only develops after years of associating with a group of peers. The cards and what you do with them are only the avenue that this experience is built upon.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So you go into the theme: maybe you are a team of firefighters saving people from a burning building. But, even describing what you do in a game in thematic terms is not quite the same as defining the experience of playing it. Video games tend to be more thematic than board games, but the same thing applies to them. The game </a:t>
            </a:r>
            <a:r>
              <a:rPr lang="en-GB" sz="1200" b="0" i="1" kern="1200" dirty="0">
                <a:solidFill>
                  <a:schemeClr val="tx1"/>
                </a:solidFill>
                <a:effectLst/>
                <a:latin typeface="+mn-lt"/>
                <a:ea typeface="+mn-ea"/>
                <a:cs typeface="+mn-cs"/>
              </a:rPr>
              <a:t>Papers, Please</a:t>
            </a:r>
            <a:r>
              <a:rPr lang="en-GB" sz="1200" b="0" i="0" kern="1200" dirty="0">
                <a:solidFill>
                  <a:schemeClr val="tx1"/>
                </a:solidFill>
                <a:effectLst/>
                <a:latin typeface="+mn-lt"/>
                <a:ea typeface="+mn-ea"/>
                <a:cs typeface="+mn-cs"/>
              </a:rPr>
              <a:t> is not about checking passports at a border crossing. It’s about maintaining both your family and your humanity in a situation that frequently asks you to sacrifice one to save the other. In the broader sense, theme is just context for the core aesthetics of a game.</a:t>
            </a:r>
          </a:p>
          <a:p>
            <a:endParaRPr lang="en-GB" sz="1200" b="0" i="0" kern="1200" dirty="0">
              <a:solidFill>
                <a:schemeClr val="tx1"/>
              </a:solidFill>
              <a:effectLst/>
              <a:latin typeface="+mn-lt"/>
              <a:ea typeface="+mn-ea"/>
              <a:cs typeface="+mn-cs"/>
            </a:endParaRPr>
          </a:p>
          <a:p>
            <a:r>
              <a:rPr lang="en-GB" dirty="0">
                <a:hlinkClick r:id="rId3"/>
              </a:rPr>
              <a:t>https://www.youtube.com/watch?v=d_js_3S_7K8</a:t>
            </a:r>
            <a:endParaRPr lang="en-GB" dirty="0"/>
          </a:p>
          <a:p>
            <a:endParaRPr lang="en-GB" dirty="0"/>
          </a:p>
          <a:p>
            <a:r>
              <a:rPr lang="en-GB" sz="1200" b="0" i="0" kern="1200" dirty="0">
                <a:solidFill>
                  <a:schemeClr val="tx1"/>
                </a:solidFill>
                <a:effectLst/>
                <a:latin typeface="+mn-lt"/>
                <a:ea typeface="+mn-ea"/>
                <a:cs typeface="+mn-cs"/>
              </a:rPr>
              <a:t>Thematic</a:t>
            </a:r>
          </a:p>
          <a:p>
            <a:r>
              <a:rPr lang="en-GB" sz="1200" b="0" i="0" kern="1200" dirty="0">
                <a:solidFill>
                  <a:schemeClr val="tx1"/>
                </a:solidFill>
                <a:effectLst/>
                <a:latin typeface="+mn-lt"/>
                <a:ea typeface="+mn-ea"/>
                <a:cs typeface="+mn-cs"/>
              </a:rPr>
              <a:t>having or relating to subjects or a particular subject.</a:t>
            </a:r>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9</a:t>
            </a:fld>
            <a:endParaRPr lang="en-GB"/>
          </a:p>
        </p:txBody>
      </p:sp>
    </p:spTree>
    <p:extLst>
      <p:ext uri="{BB962C8B-B14F-4D97-AF65-F5344CB8AC3E}">
        <p14:creationId xmlns:p14="http://schemas.microsoft.com/office/powerpoint/2010/main" val="247501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In some ways, designing a game is like being the host of a party. As the host, it’s your job to get everything ready—food, drinks, decorations, music to set the mood—and then you open the doors to your guests and see what happens. The results are not always predictable or what you envisioned. A game, like a party, is an interactive experience that is only fully realized a </a:t>
            </a:r>
            <a:r>
              <a:rPr lang="en-GB" dirty="0" err="1"/>
              <a:t>er</a:t>
            </a:r>
            <a:r>
              <a:rPr lang="en-GB" dirty="0"/>
              <a:t> your guests arrive. What type of party will your game be like? Will your players sit like wallflowers in your living room? Will they stumble around trying to fi </a:t>
            </a:r>
            <a:r>
              <a:rPr lang="en-GB" dirty="0" err="1"/>
              <a:t>nd</a:t>
            </a:r>
            <a:r>
              <a:rPr lang="en-GB" dirty="0"/>
              <a:t> the coatroom closet? Or will they laugh and talk and meet new people, hoping the night will never end? Inviting players “over to play” and listening to what they say as they experience your game is the best way to understand how your game is working. Gauging reactions, interpreting silent moments, studying feedback, and matching those with specific game elements are the keys to becoming a professional designer. When you learn to listen to your players, you can help your game to grow. </a:t>
            </a:r>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10</a:t>
            </a:fld>
            <a:endParaRPr lang="en-GB"/>
          </a:p>
        </p:txBody>
      </p:sp>
    </p:spTree>
    <p:extLst>
      <p:ext uri="{BB962C8B-B14F-4D97-AF65-F5344CB8AC3E}">
        <p14:creationId xmlns:p14="http://schemas.microsoft.com/office/powerpoint/2010/main" val="3994377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Why not look at other games for inspiration? Well, of course, you can and you should. We’ll talk about that in just a minute. But if you want to come up with truly original ideas, then don’t fall back on existing games for all your ideas. Instead, look at the world around you. Some of the things that have inspired other game designers and could inspire you are obvious: personal relationships, buying and selling, competition</a:t>
            </a:r>
          </a:p>
          <a:p>
            <a:r>
              <a:rPr lang="en-GB" sz="1200" b="0" i="0" u="none" strike="noStrike" kern="1200" baseline="0" dirty="0">
                <a:solidFill>
                  <a:schemeClr val="tx1"/>
                </a:solidFill>
                <a:latin typeface="+mn-lt"/>
                <a:ea typeface="+mn-ea"/>
                <a:cs typeface="+mn-cs"/>
              </a:rPr>
              <a:t>in the workplace, etc. Take ant colonies, for example. They’re organized around a sophisticated set of rules, and there’s competition both within the colonies and between competing insect groups.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Well-known game designer Will Wright made a game about ant colonies in 1991, </a:t>
            </a:r>
            <a:r>
              <a:rPr lang="en-GB" sz="1200" b="0" i="0" u="none" strike="noStrike" kern="1200" baseline="0" dirty="0" err="1">
                <a:solidFill>
                  <a:schemeClr val="tx1"/>
                </a:solidFill>
                <a:latin typeface="+mn-lt"/>
                <a:ea typeface="+mn-ea"/>
                <a:cs typeface="+mn-cs"/>
              </a:rPr>
              <a:t>SimAnt</a:t>
            </a:r>
            <a:r>
              <a:rPr lang="en-GB" sz="1200" b="0" i="0" u="none" strike="noStrike" kern="1200" baseline="0" dirty="0">
                <a:solidFill>
                  <a:schemeClr val="tx1"/>
                </a:solidFill>
                <a:latin typeface="+mn-lt"/>
                <a:ea typeface="+mn-ea"/>
                <a:cs typeface="+mn-cs"/>
              </a:rPr>
              <a:t>. “I was always fascinated by social insects,” he says. “Ants are one of the few real examples of intelligence we have that we can study and deconstruct. We’re still struggling with the way the human brain works. But if you look at ant colonies, they sometimes exhibit a remarkable degree of intelligence.”1 The game itself was something of disappointment commercially, but the innate curiosity about how the world works that led Wright to ant colonies has also led him to look at ecological systems such as the Gaia hypothesis as inspiration for Sim Earth or psychological theories such as Maslow’s hierarchy of needs as inspiration for artificial intelligence in The Sims. Having a strong sense of curiosity and a passion for learning about the world is clearly an important part of Wright’s inspiration as a game designer.</a:t>
            </a:r>
          </a:p>
          <a:p>
            <a:endParaRPr lang="en-GB" sz="1200" b="0" i="0" u="none" strike="noStrike" kern="1200" baseline="0" dirty="0">
              <a:solidFill>
                <a:schemeClr val="tx1"/>
              </a:solidFill>
              <a:latin typeface="+mn-lt"/>
              <a:ea typeface="+mn-ea"/>
              <a:cs typeface="+mn-cs"/>
            </a:endParaRPr>
          </a:p>
          <a:p>
            <a:r>
              <a:rPr lang="en-GB" sz="1200" b="1" i="0" kern="1200" dirty="0">
                <a:solidFill>
                  <a:schemeClr val="tx1"/>
                </a:solidFill>
                <a:effectLst/>
                <a:latin typeface="+mn-lt"/>
                <a:ea typeface="+mn-ea"/>
                <a:cs typeface="+mn-cs"/>
              </a:rPr>
              <a:t>Maslow's hierarchy</a:t>
            </a:r>
            <a:r>
              <a:rPr lang="en-GB" sz="1200" b="0" i="0" kern="1200" dirty="0">
                <a:solidFill>
                  <a:schemeClr val="tx1"/>
                </a:solidFill>
                <a:effectLst/>
                <a:latin typeface="+mn-lt"/>
                <a:ea typeface="+mn-ea"/>
                <a:cs typeface="+mn-cs"/>
              </a:rPr>
              <a:t> of needs is a theory in psychology proposed by Abraham </a:t>
            </a:r>
            <a:r>
              <a:rPr lang="en-GB" sz="1200" b="1" i="0" kern="1200" dirty="0">
                <a:solidFill>
                  <a:schemeClr val="tx1"/>
                </a:solidFill>
                <a:effectLst/>
                <a:latin typeface="+mn-lt"/>
                <a:ea typeface="+mn-ea"/>
                <a:cs typeface="+mn-cs"/>
              </a:rPr>
              <a:t>Maslow</a:t>
            </a:r>
            <a:r>
              <a:rPr lang="en-GB" sz="1200" b="0" i="0" kern="1200" dirty="0">
                <a:solidFill>
                  <a:schemeClr val="tx1"/>
                </a:solidFill>
                <a:effectLst/>
                <a:latin typeface="+mn-lt"/>
                <a:ea typeface="+mn-ea"/>
                <a:cs typeface="+mn-cs"/>
              </a:rPr>
              <a:t> in his 1943 paper "A Theory of Human Motivation" in Psychological Review. </a:t>
            </a:r>
            <a:r>
              <a:rPr lang="en-GB" sz="1200" b="1" i="0" kern="1200" dirty="0">
                <a:solidFill>
                  <a:schemeClr val="tx1"/>
                </a:solidFill>
                <a:effectLst/>
                <a:latin typeface="+mn-lt"/>
                <a:ea typeface="+mn-ea"/>
                <a:cs typeface="+mn-cs"/>
              </a:rPr>
              <a:t>Maslow</a:t>
            </a:r>
            <a:r>
              <a:rPr lang="en-GB" sz="1200" b="0" i="0" kern="1200" dirty="0">
                <a:solidFill>
                  <a:schemeClr val="tx1"/>
                </a:solidFill>
                <a:effectLst/>
                <a:latin typeface="+mn-lt"/>
                <a:ea typeface="+mn-ea"/>
                <a:cs typeface="+mn-cs"/>
              </a:rPr>
              <a:t> subsequently extended the idea to include his observations of humans' innate curiosity.</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12</a:t>
            </a:fld>
            <a:endParaRPr lang="en-GB"/>
          </a:p>
        </p:txBody>
      </p:sp>
    </p:spTree>
    <p:extLst>
      <p:ext uri="{BB962C8B-B14F-4D97-AF65-F5344CB8AC3E}">
        <p14:creationId xmlns:p14="http://schemas.microsoft.com/office/powerpoint/2010/main" val="50292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Think about your own life experiences. Do you have memories that might spark the idea for a game? One reason that childhood can be such a powerful inspiration for game designers is that when we are children, we are particularly engrossed in playing games. If you watch how kids interact on a playground, it’s usually through game playing. They make games and learn social order and group dynamics from their play. Games permeate all aspects of kids’ lives and are a vital part of their developmental process. So if you go back to your childhood and look at things that you enjoyed, you’ll find the raw material for games right there.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Exercise 1.5: Your Childhood List ten games you played as a child; for example, hide and seek, four square, tag, etc. Briefly describe what was compelling about each of those games.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Our past experiences, our other interests, our relationships, and our identity all come into play when trying to reach our creativity. Great game designers find a way to tap into their creative souls and bring forth the best parts in their games. However you do it, whether you work alone or in a team, whether you read books or climb mountains, whether you look to other games for inspiration or to life experiences, the</a:t>
            </a:r>
          </a:p>
          <a:p>
            <a:r>
              <a:rPr lang="en-GB" sz="1200" b="0" i="0" u="none" strike="noStrike" kern="1200" baseline="0" dirty="0">
                <a:solidFill>
                  <a:schemeClr val="tx1"/>
                </a:solidFill>
                <a:latin typeface="+mn-lt"/>
                <a:ea typeface="+mn-ea"/>
                <a:cs typeface="+mn-cs"/>
              </a:rPr>
              <a:t>bottom line is that there’s no single right way to go about it. Everyone has a different style for coming up with ideas and being creative. What matters is not the spark of an idea but what you do with that idea once it emerges, and this is where the </a:t>
            </a:r>
            <a:r>
              <a:rPr lang="en-GB" sz="1200" b="0" i="0" u="none" strike="noStrike" kern="1200" baseline="0" dirty="0" err="1">
                <a:solidFill>
                  <a:schemeClr val="tx1"/>
                </a:solidFill>
                <a:latin typeface="+mn-lt"/>
                <a:ea typeface="+mn-ea"/>
                <a:cs typeface="+mn-cs"/>
              </a:rPr>
              <a:t>playcentric</a:t>
            </a:r>
            <a:r>
              <a:rPr lang="en-GB" sz="1200" b="0" i="0" u="none" strike="noStrike" kern="1200" baseline="0" dirty="0">
                <a:solidFill>
                  <a:schemeClr val="tx1"/>
                </a:solidFill>
                <a:latin typeface="+mn-lt"/>
                <a:ea typeface="+mn-ea"/>
                <a:cs typeface="+mn-cs"/>
              </a:rPr>
              <a:t> process becomes critical.</a:t>
            </a:r>
            <a:endParaRPr lang="en-GB" dirty="0"/>
          </a:p>
        </p:txBody>
      </p:sp>
      <p:sp>
        <p:nvSpPr>
          <p:cNvPr id="4" name="Slide Number Placeholder 3"/>
          <p:cNvSpPr>
            <a:spLocks noGrp="1"/>
          </p:cNvSpPr>
          <p:nvPr>
            <p:ph type="sldNum" sz="quarter" idx="10"/>
          </p:nvPr>
        </p:nvSpPr>
        <p:spPr/>
        <p:txBody>
          <a:bodyPr/>
          <a:lstStyle/>
          <a:p>
            <a:pPr>
              <a:defRPr/>
            </a:pPr>
            <a:fld id="{975DEEF1-9791-4AD6-B94D-7F636C78ED18}" type="slidenum">
              <a:rPr lang="en-GB" smtClean="0"/>
              <a:pPr>
                <a:defRPr/>
              </a:pPr>
              <a:t>13</a:t>
            </a:fld>
            <a:endParaRPr lang="en-GB"/>
          </a:p>
        </p:txBody>
      </p:sp>
    </p:spTree>
    <p:extLst>
      <p:ext uri="{BB962C8B-B14F-4D97-AF65-F5344CB8AC3E}">
        <p14:creationId xmlns:p14="http://schemas.microsoft.com/office/powerpoint/2010/main" val="715843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9753A-E3C9-7546-9577-B4DA295FCDF9}" type="datetime1">
              <a:rPr lang="en-GB" smtClean="0"/>
              <a:t>14/10/2019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pic>
        <p:nvPicPr>
          <p:cNvPr id="8" name="Picture 1" descr="F:\Pictures\Picture1.png">
            <a:extLst>
              <a:ext uri="{FF2B5EF4-FFF2-40B4-BE49-F238E27FC236}">
                <a16:creationId xmlns:a16="http://schemas.microsoft.com/office/drawing/2014/main" id="{793B9B20-4CB5-4A10-ABD8-6D1804C24239}"/>
              </a:ext>
            </a:extLst>
          </p:cNvPr>
          <p:cNvPicPr>
            <a:picLocks noChangeAspect="1" noChangeArrowheads="1"/>
          </p:cNvPicPr>
          <p:nvPr userDrawn="1"/>
        </p:nvPicPr>
        <p:blipFill rotWithShape="1">
          <a:blip r:embed="rId2" cstate="print"/>
          <a:srcRect t="25000"/>
          <a:stretch/>
        </p:blipFill>
        <p:spPr bwMode="auto">
          <a:xfrm>
            <a:off x="0" y="0"/>
            <a:ext cx="9144000" cy="5143500"/>
          </a:xfrm>
          <a:prstGeom prst="rect">
            <a:avLst/>
          </a:prstGeom>
          <a:noFill/>
        </p:spPr>
      </p:pic>
    </p:spTree>
    <p:extLst>
      <p:ext uri="{BB962C8B-B14F-4D97-AF65-F5344CB8AC3E}">
        <p14:creationId xmlns:p14="http://schemas.microsoft.com/office/powerpoint/2010/main" val="50205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E823E9-FFF8-5C40-B183-EE8414CBBB27}" type="datetime1">
              <a:rPr lang="en-GB" smtClean="0"/>
              <a:t>14/10/2019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8212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45ED8E24-E0DB-F745-BEC8-4A7D99CCD8A5}" type="datetime1">
              <a:rPr lang="en-GB" smtClean="0"/>
              <a:t>14/10/2019</a:t>
            </a:fld>
            <a:endParaRPr lang="en-GB"/>
          </a:p>
        </p:txBody>
      </p:sp>
      <p:sp>
        <p:nvSpPr>
          <p:cNvPr id="5" name="Footer Placeholder 4"/>
          <p:cNvSpPr>
            <a:spLocks noGrp="1"/>
          </p:cNvSpPr>
          <p:nvPr>
            <p:ph type="ftr" sz="quarter" idx="11"/>
          </p:nvPr>
        </p:nvSpPr>
        <p:spPr>
          <a:xfrm>
            <a:off x="2832102" y="4817141"/>
            <a:ext cx="3209752" cy="273844"/>
          </a:xfrm>
        </p:spPr>
        <p:txBody>
          <a:bodyPr/>
          <a:lstStyle/>
          <a:p>
            <a:endParaRPr lang="en-GB"/>
          </a:p>
        </p:txBody>
      </p:sp>
      <p:sp>
        <p:nvSpPr>
          <p:cNvPr id="6" name="Slide Number Placeholder 5"/>
          <p:cNvSpPr>
            <a:spLocks noGrp="1"/>
          </p:cNvSpPr>
          <p:nvPr>
            <p:ph type="sldNum" sz="quarter" idx="12"/>
          </p:nvPr>
        </p:nvSpPr>
        <p:spPr>
          <a:xfrm>
            <a:off x="6054787" y="4817141"/>
            <a:ext cx="659819" cy="273844"/>
          </a:xfrm>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4044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4895-878B-584C-BAAD-BF94BC46845E}" type="datetime1">
              <a:rPr lang="en-GB" smtClean="0"/>
              <a:t>14/10/2019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73904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BB193EB-1119-F24F-8C7E-0049FA06A6FD}" type="datetime1">
              <a:rPr lang="en-GB" smtClean="0"/>
              <a:t>14/10/2019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3D4C1C2-5B6E-2F46-9ED0-2C366A772FD4}" type="slidenum">
              <a:rPr lang="en-GB" smtClean="0"/>
              <a:t>‹#›</a:t>
            </a:fld>
            <a:endParaRPr lang="en-GB"/>
          </a:p>
        </p:txBody>
      </p:sp>
    </p:spTree>
    <p:extLst>
      <p:ext uri="{BB962C8B-B14F-4D97-AF65-F5344CB8AC3E}">
        <p14:creationId xmlns:p14="http://schemas.microsoft.com/office/powerpoint/2010/main" val="2746700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5FA64-7345-CE45-BCDD-02EE95244AC0}" type="datetime1">
              <a:rPr lang="en-GB" smtClean="0"/>
              <a:t>14/10/2019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66190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DF4FD-8231-ED4D-8F9A-03218F824550}" type="datetime1">
              <a:rPr lang="en-GB" smtClean="0"/>
              <a:t>14/10/2019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53228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2691E-A656-1A40-BBFA-F7711E43E531}" type="datetime1">
              <a:rPr lang="en-GB" smtClean="0"/>
              <a:t>14/10/2019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9849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B2841-6BD6-3847-B8C5-E6AB95C9237F}" type="datetime1">
              <a:rPr lang="en-GB" smtClean="0"/>
              <a:t>14/10/2019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6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059CC95-4059-0D49-8696-38E90CD9EF39}" type="datetime1">
              <a:rPr lang="en-GB" smtClean="0"/>
              <a:t>14/10/2019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20873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821AEFE-4EDE-BF48-B0DB-2DC8D1B230AF}" type="datetime1">
              <a:rPr lang="en-GB" smtClean="0"/>
              <a:t>14/10/2019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11444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B61BEF0D-F0BB-DE4B-95CE-6DB70DBA9567}" type="datetimeFigureOut">
              <a:rPr lang="en-US" smtClean="0"/>
              <a:pPr/>
              <a:t>10/14/2019</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93D4C1C2-5B6E-2F46-9ED0-2C366A772FD4}" type="slidenum">
              <a:rPr lang="en-GB" smtClean="0"/>
              <a:pPr/>
              <a:t>‹#›</a:t>
            </a:fld>
            <a:endParaRPr lang="en-GB"/>
          </a:p>
        </p:txBody>
      </p:sp>
      <p:cxnSp>
        <p:nvCxnSpPr>
          <p:cNvPr id="8" name="Straight Connector 7">
            <a:extLst>
              <a:ext uri="{FF2B5EF4-FFF2-40B4-BE49-F238E27FC236}">
                <a16:creationId xmlns:a16="http://schemas.microsoft.com/office/drawing/2014/main" id="{9481B0EC-A29E-41B1-BEF7-E2C8779CEFBA}"/>
              </a:ext>
            </a:extLst>
          </p:cNvPr>
          <p:cNvCxnSpPr/>
          <p:nvPr userDrawn="1"/>
        </p:nvCxnSpPr>
        <p:spPr>
          <a:xfrm>
            <a:off x="0" y="1014781"/>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ED8D29A-F189-42DE-84EC-0E341C481320}"/>
              </a:ext>
            </a:extLst>
          </p:cNvPr>
          <p:cNvCxnSpPr/>
          <p:nvPr userDrawn="1"/>
        </p:nvCxnSpPr>
        <p:spPr>
          <a:xfrm>
            <a:off x="457200" y="956450"/>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46377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hyperlink" Target="http://www.miniclip.com/games/cut-the-rope/e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Eastern_Bloc" TargetMode="External"/><Relationship Id="rId5" Type="http://schemas.openxmlformats.org/officeDocument/2006/relationships/hyperlink" Target="https://en.wikipedia.org/wiki/Dystopian" TargetMode="External"/><Relationship Id="rId4" Type="http://schemas.openxmlformats.org/officeDocument/2006/relationships/hyperlink" Target="https://en.wikipedia.org/wiki/Immigration_officer"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bg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66003"/>
            <a:ext cx="7480979" cy="1095105"/>
          </a:xfrm>
        </p:spPr>
        <p:txBody>
          <a:bodyPr>
            <a:normAutofit fontScale="90000"/>
          </a:bodyPr>
          <a:lstStyle/>
          <a:p>
            <a:pPr algn="l"/>
            <a:r>
              <a:rPr lang="en-GB" dirty="0">
                <a:solidFill>
                  <a:schemeClr val="tx1"/>
                </a:solidFill>
                <a:latin typeface="+mn-lt"/>
              </a:rPr>
              <a:t>CT</a:t>
            </a:r>
            <a:r>
              <a:rPr lang="en-GB" sz="4900" dirty="0">
                <a:solidFill>
                  <a:schemeClr val="tx1"/>
                </a:solidFill>
                <a:latin typeface="+mn-lt"/>
              </a:rPr>
              <a:t>4005</a:t>
            </a:r>
            <a:r>
              <a:rPr lang="en-GB" dirty="0">
                <a:solidFill>
                  <a:schemeClr val="tx1"/>
                </a:solidFill>
                <a:latin typeface="+mn-lt"/>
              </a:rPr>
              <a:t>: Games Production</a:t>
            </a:r>
          </a:p>
        </p:txBody>
      </p:sp>
      <p:sp>
        <p:nvSpPr>
          <p:cNvPr id="3" name="Subtitle 2"/>
          <p:cNvSpPr>
            <a:spLocks noGrp="1"/>
          </p:cNvSpPr>
          <p:nvPr>
            <p:ph type="subTitle" idx="1"/>
          </p:nvPr>
        </p:nvSpPr>
        <p:spPr>
          <a:xfrm>
            <a:off x="685800" y="1718383"/>
            <a:ext cx="3524250" cy="548567"/>
          </a:xfrm>
        </p:spPr>
        <p:txBody>
          <a:bodyPr>
            <a:normAutofit/>
          </a:bodyPr>
          <a:lstStyle/>
          <a:p>
            <a:pPr algn="l"/>
            <a:r>
              <a:rPr lang="en-GB" sz="2000" dirty="0"/>
              <a:t>Lecture 04 – Player Experience</a:t>
            </a:r>
          </a:p>
        </p:txBody>
      </p:sp>
      <p:sp>
        <p:nvSpPr>
          <p:cNvPr id="5" name="Slide Number Placeholder 4"/>
          <p:cNvSpPr>
            <a:spLocks noGrp="1"/>
          </p:cNvSpPr>
          <p:nvPr>
            <p:ph type="sldNum" sz="quarter" idx="12"/>
          </p:nvPr>
        </p:nvSpPr>
        <p:spPr/>
        <p:txBody>
          <a:bodyPr/>
          <a:lstStyle/>
          <a:p>
            <a:fld id="{93D4C1C2-5B6E-2F46-9ED0-2C366A772FD4}" type="slidenum">
              <a:rPr lang="en-GB" smtClean="0"/>
              <a:t>1</a:t>
            </a:fld>
            <a:endParaRPr lang="en-GB"/>
          </a:p>
        </p:txBody>
      </p:sp>
      <p:sp>
        <p:nvSpPr>
          <p:cNvPr id="4" name="Subtitle 2"/>
          <p:cNvSpPr txBox="1">
            <a:spLocks/>
          </p:cNvSpPr>
          <p:nvPr/>
        </p:nvSpPr>
        <p:spPr>
          <a:xfrm>
            <a:off x="685800" y="4753223"/>
            <a:ext cx="4848034" cy="3902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00" dirty="0"/>
              <a:t>John Moss, Dr Will Sayers, University of Gloucestershire</a:t>
            </a:r>
          </a:p>
        </p:txBody>
      </p:sp>
      <p:sp>
        <p:nvSpPr>
          <p:cNvPr id="6" name="Rectangle 5">
            <a:extLst>
              <a:ext uri="{FF2B5EF4-FFF2-40B4-BE49-F238E27FC236}">
                <a16:creationId xmlns:a16="http://schemas.microsoft.com/office/drawing/2014/main" id="{263D5CB4-6AE8-4AFF-9A44-8BA94246F033}"/>
              </a:ext>
            </a:extLst>
          </p:cNvPr>
          <p:cNvSpPr/>
          <p:nvPr/>
        </p:nvSpPr>
        <p:spPr>
          <a:xfrm>
            <a:off x="685800" y="2645203"/>
            <a:ext cx="3661697" cy="1908215"/>
          </a:xfrm>
          <a:prstGeom prst="rect">
            <a:avLst/>
          </a:prstGeom>
        </p:spPr>
        <p:txBody>
          <a:bodyPr wrap="square">
            <a:spAutoFit/>
          </a:bodyPr>
          <a:lstStyle/>
          <a:p>
            <a:br>
              <a:rPr lang="en-GB" dirty="0">
                <a:solidFill>
                  <a:schemeClr val="tx2"/>
                </a:solidFill>
              </a:rPr>
            </a:br>
            <a:br>
              <a:rPr lang="en-GB" dirty="0">
                <a:solidFill>
                  <a:schemeClr val="tx2"/>
                </a:solidFill>
              </a:rPr>
            </a:br>
            <a:r>
              <a:rPr lang="en-GB" sz="2800" dirty="0">
                <a:solidFill>
                  <a:schemeClr val="tx2"/>
                </a:solidFill>
              </a:rPr>
              <a:t>(Sign in now) Password - </a:t>
            </a:r>
            <a:r>
              <a:rPr lang="en-GB" sz="3600" dirty="0"/>
              <a:t>gt7p3c</a:t>
            </a:r>
            <a:endParaRPr lang="en-GB" sz="3600" b="1" dirty="0">
              <a:solidFill>
                <a:schemeClr val="tx2"/>
              </a:solidFill>
            </a:endParaRPr>
          </a:p>
          <a:p>
            <a:endParaRPr lang="en-GB" dirty="0"/>
          </a:p>
        </p:txBody>
      </p:sp>
      <p:pic>
        <p:nvPicPr>
          <p:cNvPr id="8" name="Picture 7" descr="A close up of a logo&#10;&#10;Description generated with very high confidence">
            <a:extLst>
              <a:ext uri="{FF2B5EF4-FFF2-40B4-BE49-F238E27FC236}">
                <a16:creationId xmlns:a16="http://schemas.microsoft.com/office/drawing/2014/main" id="{D07BB9CA-C33E-47E0-8E21-9E5CBD4364A9}"/>
              </a:ext>
            </a:extLst>
          </p:cNvPr>
          <p:cNvPicPr>
            <a:picLocks noChangeAspect="1"/>
          </p:cNvPicPr>
          <p:nvPr/>
        </p:nvPicPr>
        <p:blipFill>
          <a:blip r:embed="rId3"/>
          <a:stretch>
            <a:fillRect/>
          </a:stretch>
        </p:blipFill>
        <p:spPr>
          <a:xfrm>
            <a:off x="4796505" y="1380917"/>
            <a:ext cx="3197691" cy="3762583"/>
          </a:xfrm>
          <a:prstGeom prst="rect">
            <a:avLst/>
          </a:prstGeom>
        </p:spPr>
      </p:pic>
    </p:spTree>
    <p:extLst>
      <p:ext uri="{BB962C8B-B14F-4D97-AF65-F5344CB8AC3E}">
        <p14:creationId xmlns:p14="http://schemas.microsoft.com/office/powerpoint/2010/main" val="5686360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0" name="Rectangle 2"/>
          <p:cNvSpPr>
            <a:spLocks noGrp="1"/>
          </p:cNvSpPr>
          <p:nvPr>
            <p:ph type="title"/>
          </p:nvPr>
        </p:nvSpPr>
        <p:spPr>
          <a:xfrm>
            <a:off x="475707" y="213132"/>
            <a:ext cx="2753156" cy="1131570"/>
          </a:xfrm>
        </p:spPr>
        <p:txBody>
          <a:bodyPr>
            <a:normAutofit/>
          </a:bodyPr>
          <a:lstStyle/>
          <a:p>
            <a:r>
              <a:rPr lang="en-GB" sz="2600" dirty="0">
                <a:solidFill>
                  <a:schemeClr val="tx2"/>
                </a:solidFill>
              </a:rPr>
              <a:t>The role of the game designer</a:t>
            </a:r>
            <a:endParaRPr lang="en-US" sz="2600" dirty="0">
              <a:solidFill>
                <a:schemeClr val="tx2"/>
              </a:solidFill>
            </a:endParaRPr>
          </a:p>
        </p:txBody>
      </p:sp>
      <p:sp>
        <p:nvSpPr>
          <p:cNvPr id="37891" name="Rectangle 3"/>
          <p:cNvSpPr>
            <a:spLocks noGrp="1"/>
          </p:cNvSpPr>
          <p:nvPr>
            <p:ph type="body" idx="1"/>
          </p:nvPr>
        </p:nvSpPr>
        <p:spPr>
          <a:xfrm>
            <a:off x="475707" y="1508760"/>
            <a:ext cx="2757509" cy="3154680"/>
          </a:xfrm>
        </p:spPr>
        <p:txBody>
          <a:bodyPr>
            <a:normAutofit lnSpcReduction="10000"/>
          </a:bodyPr>
          <a:lstStyle/>
          <a:p>
            <a:pPr marL="0" indent="0">
              <a:buNone/>
            </a:pPr>
            <a:r>
              <a:rPr lang="en-US" dirty="0">
                <a:solidFill>
                  <a:schemeClr val="bg1"/>
                </a:solidFill>
              </a:rPr>
              <a:t>How does the designer do this?</a:t>
            </a:r>
          </a:p>
          <a:p>
            <a:pPr marL="0" indent="0">
              <a:buNone/>
            </a:pPr>
            <a:r>
              <a:rPr lang="en-GB" dirty="0">
                <a:solidFill>
                  <a:schemeClr val="bg1"/>
                </a:solidFill>
              </a:rPr>
              <a:t>In some ways, designing a game is like being the host of a party.</a:t>
            </a:r>
            <a:endParaRPr lang="en-US" dirty="0">
              <a:solidFill>
                <a:schemeClr val="bg1"/>
              </a:solidFill>
            </a:endParaRPr>
          </a:p>
          <a:p>
            <a:pPr marL="0" indent="0">
              <a:buNone/>
            </a:pPr>
            <a:r>
              <a:rPr lang="en-US" dirty="0">
                <a:solidFill>
                  <a:schemeClr val="bg1"/>
                </a:solidFill>
              </a:rPr>
              <a:t>Must be an advocate for the player.  The games designer must look at the world of games through the eyes of the player.</a:t>
            </a:r>
          </a:p>
          <a:p>
            <a:pPr marL="0" indent="0">
              <a:buNone/>
            </a:pPr>
            <a:r>
              <a:rPr lang="en-US" dirty="0">
                <a:solidFill>
                  <a:schemeClr val="bg1"/>
                </a:solidFill>
              </a:rPr>
              <a:t>You’d be surprised how often this concept is ignored.</a:t>
            </a:r>
          </a:p>
          <a:p>
            <a:pPr marL="0" indent="0">
              <a:buNone/>
            </a:pPr>
            <a:endParaRPr lang="en-US" dirty="0">
              <a:solidFill>
                <a:schemeClr val="bg1"/>
              </a:solidFill>
            </a:endParaRP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p:txBody>
      </p:sp>
      <p:sp>
        <p:nvSpPr>
          <p:cNvPr id="140" name="Rectangle 139">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37889" name="Slide Number Placeholder 5"/>
          <p:cNvSpPr>
            <a:spLocks noGrp="1"/>
          </p:cNvSpPr>
          <p:nvPr>
            <p:ph type="sldNum" sz="quarter" idx="12"/>
          </p:nvPr>
        </p:nvSpPr>
        <p:spPr>
          <a:xfrm>
            <a:off x="7994195" y="4817140"/>
            <a:ext cx="709698" cy="273844"/>
          </a:xfrm>
        </p:spPr>
        <p:txBody>
          <a:bodyPr>
            <a:normAutofit/>
          </a:bodyPr>
          <a:lstStyle/>
          <a:p>
            <a:pPr>
              <a:spcAft>
                <a:spcPts val="600"/>
              </a:spcAft>
            </a:pPr>
            <a:fld id="{A9D324C6-1B97-42EE-9D58-48F6DC1135EF}" type="slidenum">
              <a:rPr lang="en-US">
                <a:solidFill>
                  <a:schemeClr val="tx2"/>
                </a:solidFill>
              </a:rPr>
              <a:pPr>
                <a:spcAft>
                  <a:spcPts val="600"/>
                </a:spcAft>
              </a:pPr>
              <a:t>10</a:t>
            </a:fld>
            <a:endParaRPr lang="en-US">
              <a:solidFill>
                <a:schemeClr val="tx2"/>
              </a:solidFill>
            </a:endParaRPr>
          </a:p>
        </p:txBody>
      </p:sp>
      <p:pic>
        <p:nvPicPr>
          <p:cNvPr id="2050" name="Picture 2" descr="Image result for The role of the game designer meme">
            <a:extLst>
              <a:ext uri="{FF2B5EF4-FFF2-40B4-BE49-F238E27FC236}">
                <a16:creationId xmlns:a16="http://schemas.microsoft.com/office/drawing/2014/main" id="{14EFDB87-884D-4270-B804-AFF7EDC0C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21712"/>
            <a:ext cx="3321644" cy="33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475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902189" y="213132"/>
            <a:ext cx="7681372" cy="1131570"/>
          </a:xfrm>
        </p:spPr>
        <p:txBody>
          <a:bodyPr>
            <a:normAutofit/>
          </a:bodyPr>
          <a:lstStyle/>
          <a:p>
            <a:r>
              <a:rPr lang="en-GB" sz="2400" dirty="0"/>
              <a:t>Where's this going -Play centric games design</a:t>
            </a:r>
            <a:endParaRPr lang="en-US" sz="2400" dirty="0"/>
          </a:p>
        </p:txBody>
      </p:sp>
      <p:sp>
        <p:nvSpPr>
          <p:cNvPr id="37891" name="Rectangle 3"/>
          <p:cNvSpPr>
            <a:spLocks noGrp="1"/>
          </p:cNvSpPr>
          <p:nvPr>
            <p:ph type="body" idx="1"/>
          </p:nvPr>
        </p:nvSpPr>
        <p:spPr>
          <a:xfrm>
            <a:off x="471949" y="1508760"/>
            <a:ext cx="6438986" cy="3154680"/>
          </a:xfrm>
        </p:spPr>
        <p:txBody>
          <a:bodyPr>
            <a:normAutofit/>
          </a:bodyPr>
          <a:lstStyle/>
          <a:p>
            <a:r>
              <a:rPr lang="en-GB" dirty="0"/>
              <a:t>When designing a game we need frequent feedback</a:t>
            </a:r>
          </a:p>
          <a:p>
            <a:pPr lvl="1"/>
            <a:r>
              <a:rPr lang="en-GB" dirty="0"/>
              <a:t>From others in the team</a:t>
            </a:r>
          </a:p>
          <a:p>
            <a:pPr lvl="1"/>
            <a:r>
              <a:rPr lang="en-GB" dirty="0"/>
              <a:t>From play testers: independent views</a:t>
            </a:r>
          </a:p>
          <a:p>
            <a:r>
              <a:rPr lang="en-GB" dirty="0"/>
              <a:t>A play centric approach involves the player in the games design process from conception to completion </a:t>
            </a:r>
          </a:p>
          <a:p>
            <a:pPr lvl="1"/>
            <a:r>
              <a:rPr lang="en-GB" dirty="0"/>
              <a:t>Continually keep the player experience in mind</a:t>
            </a:r>
          </a:p>
          <a:p>
            <a:pPr lvl="1"/>
            <a:r>
              <a:rPr lang="en-GB" dirty="0"/>
              <a:t>Test the game with target audience through every phase of development</a:t>
            </a:r>
          </a:p>
          <a:p>
            <a:pPr lvl="1"/>
            <a:endParaRPr lang="en-US" dirty="0"/>
          </a:p>
          <a:p>
            <a:pPr lvl="1"/>
            <a:endParaRPr lang="en-US" dirty="0"/>
          </a:p>
          <a:p>
            <a:pPr lvl="1"/>
            <a:endParaRPr lang="en-US" dirty="0"/>
          </a:p>
        </p:txBody>
      </p:sp>
      <p:sp>
        <p:nvSpPr>
          <p:cNvPr id="37889" name="Slide Number Placeholder 5"/>
          <p:cNvSpPr>
            <a:spLocks noGrp="1"/>
          </p:cNvSpPr>
          <p:nvPr>
            <p:ph type="sldNum" sz="quarter" idx="12"/>
          </p:nvPr>
        </p:nvSpPr>
        <p:spPr/>
        <p:txBody>
          <a:bodyPr/>
          <a:lstStyle/>
          <a:p>
            <a:fld id="{A9D324C6-1B97-42EE-9D58-48F6DC1135EF}" type="slidenum">
              <a:rPr lang="en-US" smtClean="0"/>
              <a:pPr/>
              <a:t>11</a:t>
            </a:fld>
            <a:endParaRPr lang="en-US"/>
          </a:p>
        </p:txBody>
      </p:sp>
      <p:pic>
        <p:nvPicPr>
          <p:cNvPr id="7170" name="Picture 2" descr="https://images-eu.ssl-images-amazon.com/images/I/51x71ZPj8YL.jpg">
            <a:extLst>
              <a:ext uri="{FF2B5EF4-FFF2-40B4-BE49-F238E27FC236}">
                <a16:creationId xmlns:a16="http://schemas.microsoft.com/office/drawing/2014/main" id="{66A74499-DC15-4490-826C-47D1B591E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935" y="1721145"/>
            <a:ext cx="2233066" cy="2729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05FF6BE9-BF52-456C-A2A6-98B9C79D2E6A}"/>
              </a:ext>
            </a:extLst>
          </p:cNvPr>
          <p:cNvSpPr txBox="1">
            <a:spLocks/>
          </p:cNvSpPr>
          <p:nvPr/>
        </p:nvSpPr>
        <p:spPr>
          <a:xfrm>
            <a:off x="471949" y="4277031"/>
            <a:ext cx="6438986" cy="2534757"/>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171450" lvl="1" indent="0">
              <a:buNone/>
            </a:pPr>
            <a:r>
              <a:rPr lang="en-US" dirty="0"/>
              <a:t>More on this next year…..</a:t>
            </a:r>
          </a:p>
          <a:p>
            <a:pPr lvl="1"/>
            <a:endParaRPr lang="en-US" dirty="0"/>
          </a:p>
          <a:p>
            <a:pPr lvl="1"/>
            <a:endParaRPr lang="en-US" dirty="0"/>
          </a:p>
        </p:txBody>
      </p:sp>
    </p:spTree>
    <p:extLst>
      <p:ext uri="{BB962C8B-B14F-4D97-AF65-F5344CB8AC3E}">
        <p14:creationId xmlns:p14="http://schemas.microsoft.com/office/powerpoint/2010/main" val="275056774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91">
                                            <p:txEl>
                                              <p:pRg st="3" end="3"/>
                                            </p:txEl>
                                          </p:spTgt>
                                        </p:tgtEl>
                                        <p:attrNameLst>
                                          <p:attrName>style.visibility</p:attrName>
                                        </p:attrNameLst>
                                      </p:cBhvr>
                                      <p:to>
                                        <p:strVal val="visible"/>
                                      </p:to>
                                    </p:set>
                                    <p:animEffect transition="in" filter="dissolve">
                                      <p:cBhvr>
                                        <p:cTn id="7" dur="500"/>
                                        <p:tgtEl>
                                          <p:spTgt spid="37891">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891">
                                            <p:txEl>
                                              <p:pRg st="4" end="4"/>
                                            </p:txEl>
                                          </p:spTgt>
                                        </p:tgtEl>
                                        <p:attrNameLst>
                                          <p:attrName>style.visibility</p:attrName>
                                        </p:attrNameLst>
                                      </p:cBhvr>
                                      <p:to>
                                        <p:strVal val="visible"/>
                                      </p:to>
                                    </p:set>
                                    <p:animEffect transition="in" filter="dissolve">
                                      <p:cBhvr>
                                        <p:cTn id="10" dur="500"/>
                                        <p:tgtEl>
                                          <p:spTgt spid="37891">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891">
                                            <p:txEl>
                                              <p:pRg st="5" end="5"/>
                                            </p:txEl>
                                          </p:spTgt>
                                        </p:tgtEl>
                                        <p:attrNameLst>
                                          <p:attrName>style.visibility</p:attrName>
                                        </p:attrNameLst>
                                      </p:cBhvr>
                                      <p:to>
                                        <p:strVal val="visible"/>
                                      </p:to>
                                    </p:set>
                                    <p:animEffect transition="in" filter="dissolve">
                                      <p:cBhvr>
                                        <p:cTn id="13" dur="500"/>
                                        <p:tgtEl>
                                          <p:spTgt spid="37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447675" y="213132"/>
            <a:ext cx="7792574" cy="1131570"/>
          </a:xfrm>
        </p:spPr>
        <p:txBody>
          <a:bodyPr/>
          <a:lstStyle/>
          <a:p>
            <a:r>
              <a:rPr lang="en-GB" dirty="0"/>
              <a:t>Inspiration</a:t>
            </a:r>
            <a:endParaRPr lang="en-US" dirty="0"/>
          </a:p>
        </p:txBody>
      </p:sp>
      <p:sp>
        <p:nvSpPr>
          <p:cNvPr id="37891" name="Rectangle 3"/>
          <p:cNvSpPr>
            <a:spLocks noGrp="1"/>
          </p:cNvSpPr>
          <p:nvPr>
            <p:ph type="body" idx="1"/>
          </p:nvPr>
        </p:nvSpPr>
        <p:spPr>
          <a:xfrm>
            <a:off x="367519" y="1472166"/>
            <a:ext cx="8407400" cy="4705349"/>
          </a:xfrm>
        </p:spPr>
        <p:txBody>
          <a:bodyPr>
            <a:normAutofit/>
          </a:bodyPr>
          <a:lstStyle/>
          <a:p>
            <a:pPr marL="0" indent="0">
              <a:buNone/>
            </a:pPr>
            <a:r>
              <a:rPr lang="en-GB" sz="1800" dirty="0"/>
              <a:t>A game designer often looks at the world differently from most people. This is in part because of the profession and in part because the art of game design requires someone who is able to see and analyse the underlying relationships and rules of complex systems and to find inspiration for play in common.</a:t>
            </a:r>
          </a:p>
          <a:p>
            <a:pPr marL="0" indent="0">
              <a:buNone/>
            </a:pPr>
            <a:endParaRPr lang="en-GB" sz="2000" dirty="0"/>
          </a:p>
          <a:p>
            <a:pPr>
              <a:buFont typeface="Arial" panose="020B0604020202020204" pitchFamily="34" charset="0"/>
              <a:buChar char="•"/>
            </a:pPr>
            <a:r>
              <a:rPr lang="en-GB" sz="2000" dirty="0"/>
              <a:t>Games are Everywhere.</a:t>
            </a:r>
          </a:p>
          <a:p>
            <a:pPr>
              <a:buFont typeface="Arial" panose="020B0604020202020204" pitchFamily="34" charset="0"/>
              <a:buChar char="•"/>
            </a:pPr>
            <a:r>
              <a:rPr lang="en-GB" sz="2000" dirty="0"/>
              <a:t>Look at the world in terms of it underlaying systems.</a:t>
            </a:r>
          </a:p>
          <a:p>
            <a:pPr>
              <a:buFont typeface="Arial" panose="020B0604020202020204" pitchFamily="34" charset="0"/>
              <a:buChar char="•"/>
            </a:pPr>
            <a:r>
              <a:rPr lang="en-GB" sz="2000" dirty="0"/>
              <a:t>Don’t just look at existing games.</a:t>
            </a:r>
          </a:p>
          <a:p>
            <a:pPr>
              <a:buFont typeface="Arial" panose="020B0604020202020204" pitchFamily="34" charset="0"/>
              <a:buChar char="•"/>
            </a:pPr>
            <a:r>
              <a:rPr lang="en-GB" sz="2000" dirty="0"/>
              <a:t>Look at world the world around you.</a:t>
            </a:r>
          </a:p>
          <a:p>
            <a:pPr marL="0" indent="0">
              <a:buNone/>
            </a:pPr>
            <a:endParaRPr lang="en-GB" sz="2000" dirty="0"/>
          </a:p>
          <a:p>
            <a:pPr marL="0" indent="0">
              <a:buNone/>
            </a:pPr>
            <a:endParaRPr lang="en-GB" sz="1800" dirty="0"/>
          </a:p>
          <a:p>
            <a:pPr marL="0" indent="0">
              <a:buNone/>
            </a:pPr>
            <a:endParaRPr lang="en-US" sz="1800" dirty="0"/>
          </a:p>
          <a:p>
            <a:pPr lvl="1"/>
            <a:endParaRPr lang="en-US" sz="1800" dirty="0"/>
          </a:p>
          <a:p>
            <a:pPr lvl="1"/>
            <a:endParaRPr lang="en-US" sz="1800" dirty="0"/>
          </a:p>
          <a:p>
            <a:pPr lvl="1"/>
            <a:endParaRPr lang="en-US" sz="1800" dirty="0"/>
          </a:p>
        </p:txBody>
      </p:sp>
      <p:sp>
        <p:nvSpPr>
          <p:cNvPr id="37889" name="Slide Number Placeholder 5"/>
          <p:cNvSpPr>
            <a:spLocks noGrp="1"/>
          </p:cNvSpPr>
          <p:nvPr>
            <p:ph type="sldNum" sz="quarter" idx="12"/>
          </p:nvPr>
        </p:nvSpPr>
        <p:spPr/>
        <p:txBody>
          <a:bodyPr/>
          <a:lstStyle/>
          <a:p>
            <a:fld id="{A9D324C6-1B97-42EE-9D58-48F6DC1135EF}" type="slidenum">
              <a:rPr lang="en-US" smtClean="0"/>
              <a:pPr/>
              <a:t>12</a:t>
            </a:fld>
            <a:endParaRPr lang="en-US"/>
          </a:p>
        </p:txBody>
      </p:sp>
      <p:pic>
        <p:nvPicPr>
          <p:cNvPr id="3" name="Picture 2">
            <a:extLst>
              <a:ext uri="{FF2B5EF4-FFF2-40B4-BE49-F238E27FC236}">
                <a16:creationId xmlns:a16="http://schemas.microsoft.com/office/drawing/2014/main" id="{A4B40038-1242-4D6A-9623-8C6CF17183E9}"/>
              </a:ext>
            </a:extLst>
          </p:cNvPr>
          <p:cNvPicPr>
            <a:picLocks noChangeAspect="1"/>
          </p:cNvPicPr>
          <p:nvPr/>
        </p:nvPicPr>
        <p:blipFill>
          <a:blip r:embed="rId3"/>
          <a:stretch>
            <a:fillRect/>
          </a:stretch>
        </p:blipFill>
        <p:spPr>
          <a:xfrm>
            <a:off x="6786053" y="2634771"/>
            <a:ext cx="2078547" cy="2380140"/>
          </a:xfrm>
          <a:prstGeom prst="rect">
            <a:avLst/>
          </a:prstGeom>
        </p:spPr>
      </p:pic>
    </p:spTree>
    <p:extLst>
      <p:ext uri="{BB962C8B-B14F-4D97-AF65-F5344CB8AC3E}">
        <p14:creationId xmlns:p14="http://schemas.microsoft.com/office/powerpoint/2010/main" val="17604443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2" end="2"/>
                                            </p:txEl>
                                          </p:spTgt>
                                        </p:tgtEl>
                                        <p:attrNameLst>
                                          <p:attrName>style.visibility</p:attrName>
                                        </p:attrNameLst>
                                      </p:cBhvr>
                                      <p:to>
                                        <p:strVal val="visible"/>
                                      </p:to>
                                    </p:set>
                                    <p:anim calcmode="lin" valueType="num">
                                      <p:cBhvr additive="base">
                                        <p:cTn id="7"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1">
                                            <p:txEl>
                                              <p:pRg st="3" end="3"/>
                                            </p:txEl>
                                          </p:spTgt>
                                        </p:tgtEl>
                                        <p:attrNameLst>
                                          <p:attrName>style.visibility</p:attrName>
                                        </p:attrNameLst>
                                      </p:cBhvr>
                                      <p:to>
                                        <p:strVal val="visible"/>
                                      </p:to>
                                    </p:set>
                                    <p:anim calcmode="lin" valueType="num">
                                      <p:cBhvr additive="base">
                                        <p:cTn id="11"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anim calcmode="lin" valueType="num">
                                      <p:cBhvr additive="base">
                                        <p:cTn id="15"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89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anim calcmode="lin" valueType="num">
                                      <p:cBhvr additive="base">
                                        <p:cTn id="19"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457199" y="456724"/>
            <a:ext cx="8229600" cy="857250"/>
          </a:xfrm>
        </p:spPr>
        <p:txBody>
          <a:bodyPr>
            <a:normAutofit fontScale="90000"/>
          </a:bodyPr>
          <a:lstStyle/>
          <a:p>
            <a:r>
              <a:rPr lang="en-GB" dirty="0"/>
              <a:t>Creativity - What inspires you?</a:t>
            </a:r>
            <a:br>
              <a:rPr lang="en-GB" dirty="0"/>
            </a:br>
            <a:endParaRPr lang="en-US" dirty="0"/>
          </a:p>
        </p:txBody>
      </p:sp>
      <p:sp>
        <p:nvSpPr>
          <p:cNvPr id="37891" name="Rectangle 3"/>
          <p:cNvSpPr>
            <a:spLocks noGrp="1"/>
          </p:cNvSpPr>
          <p:nvPr>
            <p:ph type="body" idx="1"/>
          </p:nvPr>
        </p:nvSpPr>
        <p:spPr>
          <a:xfrm>
            <a:off x="457200" y="1616149"/>
            <a:ext cx="5391149" cy="2916094"/>
          </a:xfrm>
        </p:spPr>
        <p:txBody>
          <a:bodyPr>
            <a:normAutofit fontScale="92500" lnSpcReduction="20000"/>
          </a:bodyPr>
          <a:lstStyle/>
          <a:p>
            <a:pPr>
              <a:buFont typeface="Arial" panose="020B0604020202020204" pitchFamily="34" charset="0"/>
              <a:buChar char="•"/>
            </a:pPr>
            <a:r>
              <a:rPr lang="en-GB" sz="2600" dirty="0"/>
              <a:t>Nintendo’s Shigeru Miyamoto</a:t>
            </a:r>
          </a:p>
          <a:p>
            <a:pPr marL="0" indent="0">
              <a:buNone/>
            </a:pPr>
            <a:r>
              <a:rPr lang="en-GB" sz="1400" dirty="0"/>
              <a:t>Many of Miyamoto’s games draw from this sense of exploration and wonder that he remembers from childhood</a:t>
            </a:r>
          </a:p>
          <a:p>
            <a:pPr marL="0" indent="0">
              <a:buNone/>
            </a:pPr>
            <a:endParaRPr lang="en-GB" sz="1100" dirty="0"/>
          </a:p>
          <a:p>
            <a:pPr>
              <a:buFont typeface="Arial" panose="020B0604020202020204" pitchFamily="34" charset="0"/>
              <a:buChar char="•"/>
            </a:pPr>
            <a:r>
              <a:rPr lang="en-GB" sz="2600" dirty="0"/>
              <a:t>Keita Takahashi, </a:t>
            </a:r>
            <a:r>
              <a:rPr lang="en-GB" sz="2600" dirty="0" err="1"/>
              <a:t>Katamari</a:t>
            </a:r>
            <a:endParaRPr lang="en-GB" sz="2600" dirty="0"/>
          </a:p>
          <a:p>
            <a:pPr marL="0" indent="0">
              <a:buNone/>
            </a:pPr>
            <a:r>
              <a:rPr lang="en-GB" sz="1400" dirty="0" err="1"/>
              <a:t>tamakorogashi</a:t>
            </a:r>
            <a:r>
              <a:rPr lang="en-GB" sz="1400" dirty="0"/>
              <a:t> (</a:t>
            </a:r>
            <a:r>
              <a:rPr lang="en-GB" sz="1400" dirty="0" err="1"/>
              <a:t>ballroller</a:t>
            </a:r>
            <a:r>
              <a:rPr lang="en-GB" sz="1400" dirty="0"/>
              <a:t>) </a:t>
            </a:r>
          </a:p>
          <a:p>
            <a:pPr marL="0" indent="0">
              <a:buNone/>
            </a:pPr>
            <a:endParaRPr lang="en-GB" sz="1600" dirty="0">
              <a:solidFill>
                <a:schemeClr val="bg1"/>
              </a:solidFill>
            </a:endParaRPr>
          </a:p>
          <a:p>
            <a:pPr marL="0" indent="0">
              <a:buNone/>
            </a:pPr>
            <a:r>
              <a:rPr lang="en-GB" sz="1600" dirty="0"/>
              <a:t>Everyone has a different style for coming up with ideas and being creative. What matters is not the spark of an idea but what you do with that idea once it emerges, and this is where the </a:t>
            </a:r>
            <a:r>
              <a:rPr lang="en-GB" sz="1600" dirty="0" err="1"/>
              <a:t>playcentric</a:t>
            </a:r>
            <a:r>
              <a:rPr lang="en-GB" sz="1600" dirty="0"/>
              <a:t> process becomes critical.</a:t>
            </a:r>
          </a:p>
          <a:p>
            <a:pPr marL="0" indent="0">
              <a:buNone/>
            </a:pPr>
            <a:endParaRPr lang="en-GB" sz="1100" dirty="0"/>
          </a:p>
          <a:p>
            <a:pPr marL="0" indent="0">
              <a:buNone/>
            </a:pPr>
            <a:endParaRPr lang="en-GB" dirty="0"/>
          </a:p>
          <a:p>
            <a:pPr marL="0" indent="0">
              <a:buNone/>
            </a:pPr>
            <a:endParaRPr lang="en-GB" dirty="0"/>
          </a:p>
          <a:p>
            <a:endParaRPr lang="en-GB" sz="1800" dirty="0"/>
          </a:p>
          <a:p>
            <a:pPr marL="0" indent="0">
              <a:buNone/>
            </a:pPr>
            <a:endParaRPr lang="en-US" sz="1800" dirty="0"/>
          </a:p>
          <a:p>
            <a:pPr lvl="1"/>
            <a:endParaRPr lang="en-US" sz="1800" dirty="0"/>
          </a:p>
          <a:p>
            <a:pPr lvl="1"/>
            <a:endParaRPr lang="en-US" sz="1800" dirty="0"/>
          </a:p>
          <a:p>
            <a:pPr lvl="1"/>
            <a:endParaRPr lang="en-US" sz="1800" dirty="0"/>
          </a:p>
        </p:txBody>
      </p:sp>
      <p:sp>
        <p:nvSpPr>
          <p:cNvPr id="37889" name="Slide Number Placeholder 5"/>
          <p:cNvSpPr>
            <a:spLocks noGrp="1"/>
          </p:cNvSpPr>
          <p:nvPr>
            <p:ph type="sldNum" sz="quarter" idx="12"/>
          </p:nvPr>
        </p:nvSpPr>
        <p:spPr/>
        <p:txBody>
          <a:bodyPr/>
          <a:lstStyle/>
          <a:p>
            <a:fld id="{A9D324C6-1B97-42EE-9D58-48F6DC1135EF}" type="slidenum">
              <a:rPr lang="en-US" smtClean="0"/>
              <a:pPr/>
              <a:t>13</a:t>
            </a:fld>
            <a:endParaRPr lang="en-US"/>
          </a:p>
        </p:txBody>
      </p:sp>
      <p:pic>
        <p:nvPicPr>
          <p:cNvPr id="2" name="Picture 1">
            <a:extLst>
              <a:ext uri="{FF2B5EF4-FFF2-40B4-BE49-F238E27FC236}">
                <a16:creationId xmlns:a16="http://schemas.microsoft.com/office/drawing/2014/main" id="{88E3E2E6-D0D4-4B78-B91C-9041EA65FC5D}"/>
              </a:ext>
            </a:extLst>
          </p:cNvPr>
          <p:cNvPicPr>
            <a:picLocks noChangeAspect="1"/>
          </p:cNvPicPr>
          <p:nvPr/>
        </p:nvPicPr>
        <p:blipFill>
          <a:blip r:embed="rId3"/>
          <a:stretch>
            <a:fillRect/>
          </a:stretch>
        </p:blipFill>
        <p:spPr>
          <a:xfrm>
            <a:off x="5848350" y="3142297"/>
            <a:ext cx="2838450" cy="1724025"/>
          </a:xfrm>
          <a:prstGeom prst="rect">
            <a:avLst/>
          </a:prstGeom>
        </p:spPr>
      </p:pic>
      <p:pic>
        <p:nvPicPr>
          <p:cNvPr id="4" name="Picture 3">
            <a:extLst>
              <a:ext uri="{FF2B5EF4-FFF2-40B4-BE49-F238E27FC236}">
                <a16:creationId xmlns:a16="http://schemas.microsoft.com/office/drawing/2014/main" id="{26F32267-910B-44D7-A2BF-C1A758995DE0}"/>
              </a:ext>
            </a:extLst>
          </p:cNvPr>
          <p:cNvPicPr>
            <a:picLocks noChangeAspect="1"/>
          </p:cNvPicPr>
          <p:nvPr/>
        </p:nvPicPr>
        <p:blipFill>
          <a:blip r:embed="rId4"/>
          <a:stretch>
            <a:fillRect/>
          </a:stretch>
        </p:blipFill>
        <p:spPr>
          <a:xfrm>
            <a:off x="5848349" y="1155200"/>
            <a:ext cx="2838450" cy="1593516"/>
          </a:xfrm>
          <a:prstGeom prst="rect">
            <a:avLst/>
          </a:prstGeom>
        </p:spPr>
      </p:pic>
      <p:sp>
        <p:nvSpPr>
          <p:cNvPr id="7" name="TextBox 6">
            <a:extLst>
              <a:ext uri="{FF2B5EF4-FFF2-40B4-BE49-F238E27FC236}">
                <a16:creationId xmlns:a16="http://schemas.microsoft.com/office/drawing/2014/main" id="{4E037DE5-DDD3-4058-986A-53AAB855B1AE}"/>
              </a:ext>
            </a:extLst>
          </p:cNvPr>
          <p:cNvSpPr txBox="1"/>
          <p:nvPr/>
        </p:nvSpPr>
        <p:spPr>
          <a:xfrm>
            <a:off x="457200" y="4387727"/>
            <a:ext cx="5307496" cy="1846659"/>
          </a:xfrm>
          <a:prstGeom prst="rect">
            <a:avLst/>
          </a:prstGeom>
          <a:noFill/>
        </p:spPr>
        <p:txBody>
          <a:bodyPr wrap="square" rtlCol="0">
            <a:spAutoFit/>
          </a:bodyPr>
          <a:lstStyle/>
          <a:p>
            <a:r>
              <a:rPr lang="en-GB" sz="1400" dirty="0"/>
              <a:t>Task# List five games you played as a child; for example, hide and seek, four square, tag, etc. Briefly describe what was compelling about each of those games.</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5445714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anim calcmode="lin" valueType="num">
                                      <p:cBhvr additive="base">
                                        <p:cTn id="11"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 calcmode="lin" valueType="num">
                                      <p:cBhvr additive="base">
                                        <p:cTn id="23"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8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7891">
                                            <p:txEl>
                                              <p:pRg st="4" end="4"/>
                                            </p:txEl>
                                          </p:spTgt>
                                        </p:tgtEl>
                                        <p:attrNameLst>
                                          <p:attrName>style.visibility</p:attrName>
                                        </p:attrNameLst>
                                      </p:cBhvr>
                                      <p:to>
                                        <p:strVal val="visible"/>
                                      </p:to>
                                    </p:set>
                                    <p:anim calcmode="lin" valueType="num">
                                      <p:cBhvr additive="base">
                                        <p:cTn id="27"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7891">
                                            <p:txEl>
                                              <p:pRg st="6" end="6"/>
                                            </p:txEl>
                                          </p:spTgt>
                                        </p:tgtEl>
                                        <p:attrNameLst>
                                          <p:attrName>style.visibility</p:attrName>
                                        </p:attrNameLst>
                                      </p:cBhvr>
                                      <p:to>
                                        <p:strVal val="visible"/>
                                      </p:to>
                                    </p:set>
                                    <p:anim calcmode="lin" valueType="num">
                                      <p:cBhvr additive="base">
                                        <p:cTn id="39" dur="500" fill="hold"/>
                                        <p:tgtEl>
                                          <p:spTgt spid="3789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78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0A1-0471-4EF5-B5DD-6047FBA6D027}"/>
              </a:ext>
            </a:extLst>
          </p:cNvPr>
          <p:cNvSpPr>
            <a:spLocks noGrp="1"/>
          </p:cNvSpPr>
          <p:nvPr>
            <p:ph type="title"/>
          </p:nvPr>
        </p:nvSpPr>
        <p:spPr/>
        <p:txBody>
          <a:bodyPr/>
          <a:lstStyle/>
          <a:p>
            <a:r>
              <a:rPr lang="en-GB" dirty="0"/>
              <a:t>The role of the goal</a:t>
            </a:r>
          </a:p>
        </p:txBody>
      </p:sp>
      <p:sp>
        <p:nvSpPr>
          <p:cNvPr id="3" name="Content Placeholder 2">
            <a:extLst>
              <a:ext uri="{FF2B5EF4-FFF2-40B4-BE49-F238E27FC236}">
                <a16:creationId xmlns:a16="http://schemas.microsoft.com/office/drawing/2014/main" id="{85767D67-E53F-498A-A0B0-76A4474839D6}"/>
              </a:ext>
            </a:extLst>
          </p:cNvPr>
          <p:cNvSpPr>
            <a:spLocks noGrp="1"/>
          </p:cNvSpPr>
          <p:nvPr>
            <p:ph idx="1"/>
          </p:nvPr>
        </p:nvSpPr>
        <p:spPr>
          <a:xfrm>
            <a:off x="902189" y="1508760"/>
            <a:ext cx="5011914" cy="3154680"/>
          </a:xfrm>
        </p:spPr>
        <p:txBody>
          <a:bodyPr>
            <a:normAutofit fontScale="92500" lnSpcReduction="10000"/>
          </a:bodyPr>
          <a:lstStyle/>
          <a:p>
            <a:r>
              <a:rPr lang="en-GB" dirty="0"/>
              <a:t>When it comes to understanding the pleasure of a game, the </a:t>
            </a:r>
            <a:r>
              <a:rPr lang="en-GB" i="1" dirty="0"/>
              <a:t>goal </a:t>
            </a:r>
            <a:r>
              <a:rPr lang="en-GB" dirty="0"/>
              <a:t>plays an absolutely crucial role.</a:t>
            </a:r>
          </a:p>
          <a:p>
            <a:r>
              <a:rPr lang="en-GB" dirty="0"/>
              <a:t>A game's goal is often the largest single element that drives the pleasure of a player. </a:t>
            </a:r>
          </a:p>
          <a:p>
            <a:r>
              <a:rPr lang="en-GB" dirty="0"/>
              <a:t>Carrot just out of reach, pulling players forward through the varied pleasures of game play.</a:t>
            </a:r>
          </a:p>
          <a:p>
            <a:r>
              <a:rPr lang="en-US" dirty="0"/>
              <a:t>Descriptions of situations in which players find themselves</a:t>
            </a:r>
          </a:p>
          <a:p>
            <a:pPr lvl="1"/>
            <a:r>
              <a:rPr lang="en-US" dirty="0"/>
              <a:t>Broad aims &amp; objectives of the game</a:t>
            </a:r>
          </a:p>
          <a:p>
            <a:pPr lvl="1"/>
            <a:r>
              <a:rPr lang="en-US" dirty="0"/>
              <a:t>Not feature driven – that comes later</a:t>
            </a:r>
          </a:p>
          <a:p>
            <a:r>
              <a:rPr lang="en-US" dirty="0"/>
              <a:t>Consider what the target audience thinks/feels</a:t>
            </a:r>
          </a:p>
          <a:p>
            <a:pPr lvl="1"/>
            <a:r>
              <a:rPr lang="en-US" dirty="0"/>
              <a:t>As they make choices in the game</a:t>
            </a:r>
          </a:p>
          <a:p>
            <a:pPr lvl="1"/>
            <a:r>
              <a:rPr lang="en-US" dirty="0"/>
              <a:t>Are the choices rich &amp; interesting enough?</a:t>
            </a:r>
          </a:p>
          <a:p>
            <a:endParaRPr lang="en-GB" dirty="0"/>
          </a:p>
        </p:txBody>
      </p:sp>
      <p:sp>
        <p:nvSpPr>
          <p:cNvPr id="4" name="Slide Number Placeholder 3">
            <a:extLst>
              <a:ext uri="{FF2B5EF4-FFF2-40B4-BE49-F238E27FC236}">
                <a16:creationId xmlns:a16="http://schemas.microsoft.com/office/drawing/2014/main" id="{036A1750-5952-4652-BB2F-55D2C4F57AD9}"/>
              </a:ext>
            </a:extLst>
          </p:cNvPr>
          <p:cNvSpPr>
            <a:spLocks noGrp="1"/>
          </p:cNvSpPr>
          <p:nvPr>
            <p:ph type="sldNum" sz="quarter" idx="12"/>
          </p:nvPr>
        </p:nvSpPr>
        <p:spPr/>
        <p:txBody>
          <a:bodyPr/>
          <a:lstStyle/>
          <a:p>
            <a:fld id="{93D4C1C2-5B6E-2F46-9ED0-2C366A772FD4}" type="slidenum">
              <a:rPr lang="en-GB" smtClean="0"/>
              <a:t>14</a:t>
            </a:fld>
            <a:endParaRPr lang="en-GB"/>
          </a:p>
        </p:txBody>
      </p:sp>
      <p:pic>
        <p:nvPicPr>
          <p:cNvPr id="6146" name="Picture 2" descr="Related image">
            <a:extLst>
              <a:ext uri="{FF2B5EF4-FFF2-40B4-BE49-F238E27FC236}">
                <a16:creationId xmlns:a16="http://schemas.microsoft.com/office/drawing/2014/main" id="{1CE18270-A07E-4784-AA6A-36C98D12442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35249" y="1701595"/>
            <a:ext cx="3692013" cy="276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1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lstStyle/>
          <a:p>
            <a:r>
              <a:rPr lang="en-GB" dirty="0"/>
              <a:t>Player Experience Goals</a:t>
            </a:r>
            <a:endParaRPr lang="en-US" dirty="0"/>
          </a:p>
        </p:txBody>
      </p:sp>
      <p:sp>
        <p:nvSpPr>
          <p:cNvPr id="37891" name="Rectangle 3"/>
          <p:cNvSpPr>
            <a:spLocks noGrp="1"/>
          </p:cNvSpPr>
          <p:nvPr>
            <p:ph type="body" idx="1"/>
          </p:nvPr>
        </p:nvSpPr>
        <p:spPr/>
        <p:txBody>
          <a:bodyPr>
            <a:normAutofit/>
          </a:bodyPr>
          <a:lstStyle/>
          <a:p>
            <a:pPr lvl="1"/>
            <a:endParaRPr lang="en-US" dirty="0"/>
          </a:p>
          <a:p>
            <a:pPr lvl="1"/>
            <a:endParaRPr lang="en-US" dirty="0"/>
          </a:p>
          <a:p>
            <a:endParaRPr lang="en-US" dirty="0"/>
          </a:p>
          <a:p>
            <a:endParaRPr lang="en-US" dirty="0"/>
          </a:p>
          <a:p>
            <a:endParaRPr lang="en-US" dirty="0"/>
          </a:p>
          <a:p>
            <a:pPr lvl="1"/>
            <a:endParaRPr lang="en-US" dirty="0"/>
          </a:p>
          <a:p>
            <a:pPr lvl="1"/>
            <a:endParaRPr lang="en-US" dirty="0"/>
          </a:p>
        </p:txBody>
      </p:sp>
      <p:sp>
        <p:nvSpPr>
          <p:cNvPr id="37889" name="Slide Number Placeholder 5"/>
          <p:cNvSpPr>
            <a:spLocks noGrp="1"/>
          </p:cNvSpPr>
          <p:nvPr>
            <p:ph type="sldNum" sz="quarter" idx="12"/>
          </p:nvPr>
        </p:nvSpPr>
        <p:spPr/>
        <p:txBody>
          <a:bodyPr/>
          <a:lstStyle/>
          <a:p>
            <a:fld id="{A9D324C6-1B97-42EE-9D58-48F6DC1135EF}" type="slidenum">
              <a:rPr lang="en-US" smtClean="0"/>
              <a:pPr/>
              <a:t>15</a:t>
            </a:fld>
            <a:endParaRPr lang="en-US"/>
          </a:p>
        </p:txBody>
      </p:sp>
      <p:sp>
        <p:nvSpPr>
          <p:cNvPr id="2" name="TextBox 1">
            <a:extLst>
              <a:ext uri="{FF2B5EF4-FFF2-40B4-BE49-F238E27FC236}">
                <a16:creationId xmlns:a16="http://schemas.microsoft.com/office/drawing/2014/main" id="{89C7A21C-AE89-4323-AE3C-4CEE732251A7}"/>
              </a:ext>
            </a:extLst>
          </p:cNvPr>
          <p:cNvSpPr txBox="1"/>
          <p:nvPr/>
        </p:nvSpPr>
        <p:spPr>
          <a:xfrm>
            <a:off x="361507" y="1891922"/>
            <a:ext cx="8229600" cy="2646878"/>
          </a:xfrm>
          <a:prstGeom prst="rect">
            <a:avLst/>
          </a:prstGeom>
          <a:noFill/>
        </p:spPr>
        <p:txBody>
          <a:bodyPr wrap="square" rtlCol="0">
            <a:spAutoFit/>
          </a:bodyPr>
          <a:lstStyle/>
          <a:p>
            <a:r>
              <a:rPr lang="en-GB" dirty="0"/>
              <a:t>These are not features of the game but rather descriptions of the interesting and unique situations in which you hope players will find themselves. </a:t>
            </a:r>
          </a:p>
          <a:p>
            <a:pPr marL="457200" indent="-457200">
              <a:buFont typeface="+mj-lt"/>
              <a:buAutoNum type="arabicPeriod"/>
            </a:pPr>
            <a:endParaRPr lang="en-GB" sz="1600" dirty="0"/>
          </a:p>
          <a:p>
            <a:pPr marL="342900" indent="-342900">
              <a:buFont typeface="+mj-lt"/>
              <a:buAutoNum type="arabicPeriod"/>
            </a:pPr>
            <a:r>
              <a:rPr lang="en-GB" sz="1600" dirty="0"/>
              <a:t>“players will have to cooperate to win, but the game will be structured so they can never trust each other,” </a:t>
            </a:r>
          </a:p>
          <a:p>
            <a:pPr marL="342900" indent="-342900">
              <a:buFont typeface="+mj-lt"/>
              <a:buAutoNum type="arabicPeriod"/>
            </a:pPr>
            <a:endParaRPr lang="en-GB" sz="1600" dirty="0"/>
          </a:p>
          <a:p>
            <a:pPr marL="342900" indent="-342900">
              <a:buFont typeface="+mj-lt"/>
              <a:buAutoNum type="arabicPeriod"/>
            </a:pPr>
            <a:r>
              <a:rPr lang="en-GB" sz="1600" dirty="0"/>
              <a:t>“players will feel a sense of happiness and playfulness rather than competitiveness,” </a:t>
            </a:r>
          </a:p>
          <a:p>
            <a:pPr marL="342900" indent="-342900">
              <a:buFont typeface="+mj-lt"/>
              <a:buAutoNum type="arabicPeriod"/>
            </a:pPr>
            <a:endParaRPr lang="en-GB" sz="1600" dirty="0"/>
          </a:p>
          <a:p>
            <a:pPr marL="342900" indent="-342900">
              <a:buFont typeface="+mj-lt"/>
              <a:buAutoNum type="arabicPeriod"/>
            </a:pPr>
            <a:r>
              <a:rPr lang="en-GB" sz="1600" dirty="0"/>
              <a:t>“players will have the freedom to pursue the goals of the game in any order they choose.”</a:t>
            </a:r>
          </a:p>
          <a:p>
            <a:pPr marL="342900" indent="-342900">
              <a:buFont typeface="+mj-lt"/>
              <a:buAutoNum type="arabicPeriod"/>
            </a:pPr>
            <a:endParaRPr lang="en-GB" dirty="0"/>
          </a:p>
        </p:txBody>
      </p:sp>
    </p:spTree>
    <p:extLst>
      <p:ext uri="{BB962C8B-B14F-4D97-AF65-F5344CB8AC3E}">
        <p14:creationId xmlns:p14="http://schemas.microsoft.com/office/powerpoint/2010/main" val="38658157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lstStyle/>
          <a:p>
            <a:r>
              <a:rPr lang="en-GB"/>
              <a:t>Player Experience Goals</a:t>
            </a:r>
            <a:endParaRPr lang="en-US" dirty="0"/>
          </a:p>
        </p:txBody>
      </p:sp>
      <p:sp>
        <p:nvSpPr>
          <p:cNvPr id="6" name="Text Placeholder 5"/>
          <p:cNvSpPr>
            <a:spLocks noGrp="1"/>
          </p:cNvSpPr>
          <p:nvPr>
            <p:ph type="body" idx="1"/>
          </p:nvPr>
        </p:nvSpPr>
        <p:spPr/>
        <p:txBody>
          <a:bodyPr/>
          <a:lstStyle/>
          <a:p>
            <a:r>
              <a:rPr lang="en-US" dirty="0"/>
              <a:t>Common goals</a:t>
            </a:r>
          </a:p>
        </p:txBody>
      </p:sp>
      <p:sp>
        <p:nvSpPr>
          <p:cNvPr id="7" name="Content Placeholder 6"/>
          <p:cNvSpPr>
            <a:spLocks noGrp="1"/>
          </p:cNvSpPr>
          <p:nvPr>
            <p:ph sz="quarter" idx="2"/>
          </p:nvPr>
        </p:nvSpPr>
        <p:spPr/>
        <p:txBody>
          <a:bodyPr>
            <a:normAutofit fontScale="92500" lnSpcReduction="10000"/>
          </a:bodyPr>
          <a:lstStyle/>
          <a:p>
            <a:r>
              <a:rPr lang="en-GB" dirty="0"/>
              <a:t>Capture/destroy</a:t>
            </a:r>
          </a:p>
          <a:p>
            <a:r>
              <a:rPr lang="en-GB" dirty="0"/>
              <a:t>Territorial control </a:t>
            </a:r>
          </a:p>
          <a:p>
            <a:r>
              <a:rPr lang="en-GB" dirty="0"/>
              <a:t>Collection</a:t>
            </a:r>
          </a:p>
          <a:p>
            <a:r>
              <a:rPr lang="en-GB" dirty="0"/>
              <a:t>Solve</a:t>
            </a:r>
          </a:p>
          <a:p>
            <a:r>
              <a:rPr lang="en-GB" dirty="0"/>
              <a:t>Chase/race/escape</a:t>
            </a:r>
          </a:p>
          <a:p>
            <a:r>
              <a:rPr lang="en-GB" dirty="0"/>
              <a:t>Spatial alignment</a:t>
            </a:r>
          </a:p>
          <a:p>
            <a:r>
              <a:rPr lang="en-GB" dirty="0"/>
              <a:t>Build</a:t>
            </a:r>
          </a:p>
          <a:p>
            <a:r>
              <a:rPr lang="en-GB" dirty="0"/>
              <a:t>Negation of another goal</a:t>
            </a:r>
            <a:endParaRPr lang="en-US" dirty="0"/>
          </a:p>
        </p:txBody>
      </p:sp>
      <p:sp>
        <p:nvSpPr>
          <p:cNvPr id="8" name="Text Placeholder 7"/>
          <p:cNvSpPr>
            <a:spLocks noGrp="1"/>
          </p:cNvSpPr>
          <p:nvPr>
            <p:ph type="body" sz="half" idx="3"/>
          </p:nvPr>
        </p:nvSpPr>
        <p:spPr/>
        <p:txBody>
          <a:bodyPr/>
          <a:lstStyle/>
          <a:p>
            <a:r>
              <a:rPr lang="en-GB"/>
              <a:t>Example non-computer game</a:t>
            </a:r>
            <a:endParaRPr lang="en-GB" dirty="0"/>
          </a:p>
        </p:txBody>
      </p:sp>
      <p:sp>
        <p:nvSpPr>
          <p:cNvPr id="9" name="Content Placeholder 8"/>
          <p:cNvSpPr>
            <a:spLocks noGrp="1"/>
          </p:cNvSpPr>
          <p:nvPr>
            <p:ph sz="quarter" idx="4"/>
          </p:nvPr>
        </p:nvSpPr>
        <p:spPr/>
        <p:txBody>
          <a:bodyPr>
            <a:normAutofit fontScale="92500" lnSpcReduction="10000"/>
          </a:bodyPr>
          <a:lstStyle/>
          <a:p>
            <a:r>
              <a:rPr lang="en-GB"/>
              <a:t>Chess</a:t>
            </a:r>
          </a:p>
          <a:p>
            <a:r>
              <a:rPr lang="en-GB"/>
              <a:t>Risk</a:t>
            </a:r>
          </a:p>
          <a:p>
            <a:r>
              <a:rPr lang="en-GB"/>
              <a:t>Card games</a:t>
            </a:r>
          </a:p>
          <a:p>
            <a:r>
              <a:rPr lang="en-GB"/>
              <a:t>Cluedo</a:t>
            </a:r>
          </a:p>
          <a:p>
            <a:r>
              <a:rPr lang="en-GB"/>
              <a:t>Tag</a:t>
            </a:r>
          </a:p>
          <a:p>
            <a:r>
              <a:rPr lang="en-GB"/>
              <a:t>Noughts &amp; crosses</a:t>
            </a:r>
          </a:p>
          <a:p>
            <a:r>
              <a:rPr lang="en-GB"/>
              <a:t>Lego</a:t>
            </a:r>
          </a:p>
          <a:p>
            <a:r>
              <a:rPr lang="en-GB"/>
              <a:t>Jenga</a:t>
            </a:r>
            <a:endParaRPr lang="en-GB" dirty="0"/>
          </a:p>
        </p:txBody>
      </p:sp>
      <p:sp>
        <p:nvSpPr>
          <p:cNvPr id="14" name="Slide Number Placeholder 5"/>
          <p:cNvSpPr>
            <a:spLocks noGrp="1"/>
          </p:cNvSpPr>
          <p:nvPr>
            <p:ph type="sldNum" sz="quarter" idx="12"/>
          </p:nvPr>
        </p:nvSpPr>
        <p:spPr bwMode="auto">
          <a:xfrm>
            <a:off x="8334250" y="69057"/>
            <a:ext cx="705099" cy="273844"/>
          </a:xfrm>
          <a:noFill/>
          <a:ln>
            <a:miter lim="800000"/>
            <a:headEnd/>
            <a:tailEnd/>
          </a:ln>
        </p:spPr>
        <p:txBody>
          <a:bodyPr wrap="square" lIns="91440" tIns="45720" rIns="91440" bIns="45720" numCol="1" anchorCtr="0" compatLnSpc="1">
            <a:prstTxWarp prst="textNoShape">
              <a:avLst/>
            </a:prstTxWarp>
          </a:bodyPr>
          <a:lstStyle/>
          <a:p>
            <a:fld id="{A9D324C6-1B97-42EE-9D58-48F6DC1135EF}" type="slidenum">
              <a:rPr lang="en-US" smtClean="0"/>
              <a:pPr/>
              <a:t>16</a:t>
            </a:fld>
            <a:endParaRPr lang="en-US"/>
          </a:p>
        </p:txBody>
      </p:sp>
    </p:spTree>
    <p:extLst>
      <p:ext uri="{BB962C8B-B14F-4D97-AF65-F5344CB8AC3E}">
        <p14:creationId xmlns:p14="http://schemas.microsoft.com/office/powerpoint/2010/main" val="164171756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dissolv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dissolv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dissolve">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dissolve">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dissolve">
                                      <p:cBhvr>
                                        <p:cTn id="57" dur="500"/>
                                        <p:tgtEl>
                                          <p:spTgt spid="9">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9">
                                            <p:txEl>
                                              <p:pRg st="3" end="3"/>
                                            </p:txEl>
                                          </p:spTgt>
                                        </p:tgtEl>
                                        <p:attrNameLst>
                                          <p:attrName>style.visibility</p:attrName>
                                        </p:attrNameLst>
                                      </p:cBhvr>
                                      <p:to>
                                        <p:strVal val="visible"/>
                                      </p:to>
                                    </p:set>
                                    <p:animEffect transition="in" filter="dissolve">
                                      <p:cBhvr>
                                        <p:cTn id="62" dur="500"/>
                                        <p:tgtEl>
                                          <p:spTgt spid="9">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animEffect transition="in" filter="dissolve">
                                      <p:cBhvr>
                                        <p:cTn id="67" dur="500"/>
                                        <p:tgtEl>
                                          <p:spTgt spid="9">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9">
                                            <p:txEl>
                                              <p:pRg st="5" end="5"/>
                                            </p:txEl>
                                          </p:spTgt>
                                        </p:tgtEl>
                                        <p:attrNameLst>
                                          <p:attrName>style.visibility</p:attrName>
                                        </p:attrNameLst>
                                      </p:cBhvr>
                                      <p:to>
                                        <p:strVal val="visible"/>
                                      </p:to>
                                    </p:set>
                                    <p:animEffect transition="in" filter="dissolve">
                                      <p:cBhvr>
                                        <p:cTn id="72" dur="500"/>
                                        <p:tgtEl>
                                          <p:spTgt spid="9">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9">
                                            <p:txEl>
                                              <p:pRg st="6" end="6"/>
                                            </p:txEl>
                                          </p:spTgt>
                                        </p:tgtEl>
                                        <p:attrNameLst>
                                          <p:attrName>style.visibility</p:attrName>
                                        </p:attrNameLst>
                                      </p:cBhvr>
                                      <p:to>
                                        <p:strVal val="visible"/>
                                      </p:to>
                                    </p:set>
                                    <p:animEffect transition="in" filter="dissolve">
                                      <p:cBhvr>
                                        <p:cTn id="77" dur="500"/>
                                        <p:tgtEl>
                                          <p:spTgt spid="9">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9">
                                            <p:txEl>
                                              <p:pRg st="7" end="7"/>
                                            </p:txEl>
                                          </p:spTgt>
                                        </p:tgtEl>
                                        <p:attrNameLst>
                                          <p:attrName>style.visibility</p:attrName>
                                        </p:attrNameLst>
                                      </p:cBhvr>
                                      <p:to>
                                        <p:strVal val="visible"/>
                                      </p:to>
                                    </p:set>
                                    <p:animEffect transition="in" filter="dissolve">
                                      <p:cBhvr>
                                        <p:cTn id="8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902189" y="213132"/>
            <a:ext cx="7338060" cy="1131570"/>
          </a:xfrm>
        </p:spPr>
        <p:txBody>
          <a:bodyPr/>
          <a:lstStyle/>
          <a:p>
            <a:r>
              <a:rPr lang="en-GB" dirty="0"/>
              <a:t>Example Player Experience Goals</a:t>
            </a:r>
            <a:endParaRPr lang="en-US" dirty="0"/>
          </a:p>
        </p:txBody>
      </p:sp>
      <p:sp>
        <p:nvSpPr>
          <p:cNvPr id="37891" name="Rectangle 3"/>
          <p:cNvSpPr>
            <a:spLocks noGrp="1"/>
          </p:cNvSpPr>
          <p:nvPr>
            <p:ph type="body" idx="1"/>
          </p:nvPr>
        </p:nvSpPr>
        <p:spPr/>
        <p:txBody>
          <a:bodyPr>
            <a:normAutofit lnSpcReduction="10000"/>
          </a:bodyPr>
          <a:lstStyle/>
          <a:p>
            <a:r>
              <a:rPr lang="en-GB" sz="1700" dirty="0"/>
              <a:t>Players work as team in order to complete tasks, overcome obstacles and finish the game</a:t>
            </a:r>
          </a:p>
          <a:p>
            <a:r>
              <a:rPr lang="en-GB" sz="1700" dirty="0"/>
              <a:t>Players have the freedom to set their own goals and tasks, and pursue these goals in any order and at any pace they choose</a:t>
            </a:r>
          </a:p>
          <a:p>
            <a:r>
              <a:rPr lang="en-GB" sz="1700" dirty="0"/>
              <a:t>Players will become emotionally attached to their characters</a:t>
            </a:r>
          </a:p>
          <a:p>
            <a:r>
              <a:rPr lang="en-GB" sz="1700" dirty="0"/>
              <a:t>Players will go through a range of emotions throughout the course of the game</a:t>
            </a:r>
          </a:p>
          <a:p>
            <a:r>
              <a:rPr lang="en-GB" sz="1700" dirty="0"/>
              <a:t>Consider when playing a game</a:t>
            </a:r>
          </a:p>
          <a:p>
            <a:pPr lvl="1"/>
            <a:r>
              <a:rPr lang="en-GB" sz="1700" dirty="0"/>
              <a:t>Some players become bored and switch off</a:t>
            </a:r>
          </a:p>
          <a:p>
            <a:pPr lvl="1"/>
            <a:r>
              <a:rPr lang="en-GB" sz="1700" dirty="0"/>
              <a:t>Some players become frustrated and switch off</a:t>
            </a:r>
          </a:p>
          <a:p>
            <a:r>
              <a:rPr lang="en-GB" sz="1700" dirty="0"/>
              <a:t>Why does this happen?</a:t>
            </a:r>
          </a:p>
          <a:p>
            <a:endParaRPr lang="en-GB" dirty="0"/>
          </a:p>
        </p:txBody>
      </p:sp>
      <p:sp>
        <p:nvSpPr>
          <p:cNvPr id="37889" name="Slide Number Placeholder 5"/>
          <p:cNvSpPr>
            <a:spLocks noGrp="1"/>
          </p:cNvSpPr>
          <p:nvPr>
            <p:ph type="sldNum" sz="quarter" idx="12"/>
          </p:nvPr>
        </p:nvSpPr>
        <p:spPr/>
        <p:txBody>
          <a:bodyPr/>
          <a:lstStyle/>
          <a:p>
            <a:fld id="{A9D324C6-1B97-42EE-9D58-48F6DC1135EF}" type="slidenum">
              <a:rPr lang="en-US" smtClean="0"/>
              <a:pPr/>
              <a:t>17</a:t>
            </a:fld>
            <a:endParaRPr lang="en-US"/>
          </a:p>
        </p:txBody>
      </p:sp>
    </p:spTree>
    <p:extLst>
      <p:ext uri="{BB962C8B-B14F-4D97-AF65-F5344CB8AC3E}">
        <p14:creationId xmlns:p14="http://schemas.microsoft.com/office/powerpoint/2010/main" val="107448279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anim calcmode="lin" valueType="num">
                                      <p:cBhvr additive="base">
                                        <p:cTn id="11"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anim calcmode="lin" valueType="num">
                                      <p:cBhvr additive="base">
                                        <p:cTn id="15"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anim calcmode="lin" valueType="num">
                                      <p:cBhvr additive="base">
                                        <p:cTn id="19"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891">
                                            <p:txEl>
                                              <p:pRg st="4" end="4"/>
                                            </p:txEl>
                                          </p:spTgt>
                                        </p:tgtEl>
                                        <p:attrNameLst>
                                          <p:attrName>style.visibility</p:attrName>
                                        </p:attrNameLst>
                                      </p:cBhvr>
                                      <p:to>
                                        <p:strVal val="visible"/>
                                      </p:to>
                                    </p:set>
                                    <p:anim calcmode="lin" valueType="num">
                                      <p:cBhvr additive="base">
                                        <p:cTn id="25"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 calcmode="lin" valueType="num">
                                      <p:cBhvr additive="base">
                                        <p:cTn id="29"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89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7891">
                                            <p:txEl>
                                              <p:pRg st="6" end="6"/>
                                            </p:txEl>
                                          </p:spTgt>
                                        </p:tgtEl>
                                        <p:attrNameLst>
                                          <p:attrName>style.visibility</p:attrName>
                                        </p:attrNameLst>
                                      </p:cBhvr>
                                      <p:to>
                                        <p:strVal val="visible"/>
                                      </p:to>
                                    </p:set>
                                    <p:anim calcmode="lin" valueType="num">
                                      <p:cBhvr additive="base">
                                        <p:cTn id="33" dur="500" fill="hold"/>
                                        <p:tgtEl>
                                          <p:spTgt spid="3789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89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891">
                                            <p:txEl>
                                              <p:pRg st="7" end="7"/>
                                            </p:txEl>
                                          </p:spTgt>
                                        </p:tgtEl>
                                        <p:attrNameLst>
                                          <p:attrName>style.visibility</p:attrName>
                                        </p:attrNameLst>
                                      </p:cBhvr>
                                      <p:to>
                                        <p:strVal val="visible"/>
                                      </p:to>
                                    </p:set>
                                    <p:anim calcmode="lin" valueType="num">
                                      <p:cBhvr additive="base">
                                        <p:cTn id="37" dur="500" fill="hold"/>
                                        <p:tgtEl>
                                          <p:spTgt spid="3789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89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gAMEFlow</a:t>
            </a:r>
            <a:endParaRPr lang="en-GB" dirty="0"/>
          </a:p>
        </p:txBody>
      </p:sp>
      <p:sp>
        <p:nvSpPr>
          <p:cNvPr id="3" name="Content Placeholder 2"/>
          <p:cNvSpPr>
            <a:spLocks noGrp="1"/>
          </p:cNvSpPr>
          <p:nvPr>
            <p:ph idx="1"/>
          </p:nvPr>
        </p:nvSpPr>
        <p:spPr>
          <a:xfrm>
            <a:off x="457200" y="1818166"/>
            <a:ext cx="2980944" cy="3112213"/>
          </a:xfrm>
        </p:spPr>
        <p:txBody>
          <a:bodyPr>
            <a:normAutofit fontScale="92500" lnSpcReduction="10000"/>
          </a:bodyPr>
          <a:lstStyle/>
          <a:p>
            <a:r>
              <a:rPr lang="en-GB" sz="2000" dirty="0"/>
              <a:t>With players, skill &amp; difficulty interact to produce different emotional states</a:t>
            </a:r>
          </a:p>
          <a:p>
            <a:endParaRPr lang="en-GB" sz="2000" dirty="0"/>
          </a:p>
          <a:p>
            <a:r>
              <a:rPr lang="en-GB" sz="2000" dirty="0"/>
              <a:t>What happens in each of these outcomes.</a:t>
            </a:r>
          </a:p>
          <a:p>
            <a:endParaRPr lang="en-GB" sz="2000" dirty="0"/>
          </a:p>
          <a:p>
            <a:r>
              <a:rPr lang="en-GB" sz="1800" dirty="0"/>
              <a:t>Skill low / difficulty High</a:t>
            </a:r>
          </a:p>
          <a:p>
            <a:r>
              <a:rPr lang="en-GB" sz="1800" dirty="0"/>
              <a:t>Skill High / difficulty Low</a:t>
            </a:r>
          </a:p>
          <a:p>
            <a:endParaRPr lang="en-GB" sz="1800" dirty="0"/>
          </a:p>
        </p:txBody>
      </p:sp>
      <p:sp>
        <p:nvSpPr>
          <p:cNvPr id="5" name="Slide Number Placeholder 4"/>
          <p:cNvSpPr>
            <a:spLocks noGrp="1"/>
          </p:cNvSpPr>
          <p:nvPr>
            <p:ph type="sldNum" sz="quarter" idx="12"/>
          </p:nvPr>
        </p:nvSpPr>
        <p:spPr/>
        <p:txBody>
          <a:bodyPr/>
          <a:lstStyle/>
          <a:p>
            <a:pPr>
              <a:defRPr/>
            </a:pPr>
            <a:fld id="{A15609E0-BA2B-4AF6-8050-F600B112DCED}" type="slidenum">
              <a:rPr lang="en-US" smtClean="0"/>
              <a:pPr>
                <a:defRPr/>
              </a:pPr>
              <a:t>18</a:t>
            </a:fld>
            <a:endParaRPr lang="en-US"/>
          </a:p>
        </p:txBody>
      </p:sp>
      <p:sp>
        <p:nvSpPr>
          <p:cNvPr id="8" name="Rectangle 7"/>
          <p:cNvSpPr/>
          <p:nvPr/>
        </p:nvSpPr>
        <p:spPr>
          <a:xfrm>
            <a:off x="3557708" y="4881890"/>
            <a:ext cx="3493672" cy="261610"/>
          </a:xfrm>
          <a:prstGeom prst="rect">
            <a:avLst/>
          </a:prstGeom>
        </p:spPr>
        <p:txBody>
          <a:bodyPr wrap="square">
            <a:spAutoFit/>
          </a:bodyPr>
          <a:lstStyle/>
          <a:p>
            <a:r>
              <a:rPr lang="en-GB" sz="1100" dirty="0">
                <a:solidFill>
                  <a:schemeClr val="bg1"/>
                </a:solidFill>
                <a:highlight>
                  <a:srgbClr val="FFFFFF"/>
                </a:highlight>
              </a:rPr>
              <a:t>Mihaly Csikszentmihalyi (1990)</a:t>
            </a:r>
          </a:p>
        </p:txBody>
      </p:sp>
      <p:pic>
        <p:nvPicPr>
          <p:cNvPr id="9" name="Picture 8"/>
          <p:cNvPicPr>
            <a:picLocks noChangeAspect="1"/>
          </p:cNvPicPr>
          <p:nvPr/>
        </p:nvPicPr>
        <p:blipFill>
          <a:blip r:embed="rId3"/>
          <a:stretch>
            <a:fillRect/>
          </a:stretch>
        </p:blipFill>
        <p:spPr>
          <a:xfrm>
            <a:off x="3653282" y="342900"/>
            <a:ext cx="5270295" cy="4551107"/>
          </a:xfrm>
          <a:prstGeom prst="rect">
            <a:avLst/>
          </a:prstGeom>
        </p:spPr>
      </p:pic>
    </p:spTree>
    <p:extLst>
      <p:ext uri="{BB962C8B-B14F-4D97-AF65-F5344CB8AC3E}">
        <p14:creationId xmlns:p14="http://schemas.microsoft.com/office/powerpoint/2010/main" val="36074773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890" name="Rectangle 2"/>
          <p:cNvSpPr>
            <a:spLocks noGrp="1"/>
          </p:cNvSpPr>
          <p:nvPr>
            <p:ph type="title"/>
          </p:nvPr>
        </p:nvSpPr>
        <p:spPr>
          <a:xfrm>
            <a:off x="601980" y="213132"/>
            <a:ext cx="4892040" cy="1131570"/>
          </a:xfrm>
        </p:spPr>
        <p:txBody>
          <a:bodyPr>
            <a:normAutofit/>
          </a:bodyPr>
          <a:lstStyle/>
          <a:p>
            <a:r>
              <a:rPr lang="en-GB"/>
              <a:t>Flow states</a:t>
            </a:r>
            <a:endParaRPr lang="en-US" dirty="0"/>
          </a:p>
        </p:txBody>
      </p:sp>
      <p:sp>
        <p:nvSpPr>
          <p:cNvPr id="37891" name="Rectangle 3"/>
          <p:cNvSpPr>
            <a:spLocks noGrp="1"/>
          </p:cNvSpPr>
          <p:nvPr>
            <p:ph type="body" idx="1"/>
          </p:nvPr>
        </p:nvSpPr>
        <p:spPr>
          <a:xfrm>
            <a:off x="601980" y="1508760"/>
            <a:ext cx="4747260" cy="3154680"/>
          </a:xfrm>
        </p:spPr>
        <p:txBody>
          <a:bodyPr>
            <a:normAutofit/>
          </a:bodyPr>
          <a:lstStyle/>
          <a:p>
            <a:r>
              <a:rPr lang="en-GB" dirty="0"/>
              <a:t>While in a flow state people experience:</a:t>
            </a:r>
          </a:p>
          <a:p>
            <a:pPr lvl="1"/>
            <a:r>
              <a:rPr lang="en-GB" dirty="0"/>
              <a:t>Extreme focus on a task</a:t>
            </a:r>
          </a:p>
          <a:p>
            <a:pPr lvl="1"/>
            <a:r>
              <a:rPr lang="en-GB" dirty="0"/>
              <a:t>A sense of active control</a:t>
            </a:r>
          </a:p>
          <a:p>
            <a:pPr lvl="1"/>
            <a:r>
              <a:rPr lang="en-GB" dirty="0"/>
              <a:t>Merging of action and awareness</a:t>
            </a:r>
          </a:p>
          <a:p>
            <a:pPr lvl="1"/>
            <a:r>
              <a:rPr lang="en-GB" dirty="0"/>
              <a:t>Loss of self-awareness</a:t>
            </a:r>
          </a:p>
          <a:p>
            <a:pPr lvl="1"/>
            <a:r>
              <a:rPr lang="en-GB" dirty="0"/>
              <a:t>Distortion of the experience of time, hours pass</a:t>
            </a:r>
          </a:p>
          <a:p>
            <a:pPr lvl="1"/>
            <a:r>
              <a:rPr lang="en-GB" dirty="0"/>
              <a:t>The experience of the task being the only necessary justification for continuing it</a:t>
            </a:r>
          </a:p>
          <a:p>
            <a:pPr lvl="1"/>
            <a:endParaRPr lang="en-US" dirty="0"/>
          </a:p>
          <a:p>
            <a:pPr lvl="1"/>
            <a:endParaRPr lang="en-US" dirty="0"/>
          </a:p>
          <a:p>
            <a:pPr lvl="1"/>
            <a:endParaRPr lang="en-US" dirty="0"/>
          </a:p>
        </p:txBody>
      </p:sp>
      <p:sp>
        <p:nvSpPr>
          <p:cNvPr id="137" name="Rectangle 136">
            <a:extLst>
              <a:ext uri="{FF2B5EF4-FFF2-40B4-BE49-F238E27FC236}">
                <a16:creationId xmlns:a16="http://schemas.microsoft.com/office/drawing/2014/main" id="{E96FC08F-E9E6-492C-951B-052826DD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66" y="0"/>
            <a:ext cx="3473245" cy="51435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150" name="Picture 6" descr="Image result for diablo 2">
            <a:extLst>
              <a:ext uri="{FF2B5EF4-FFF2-40B4-BE49-F238E27FC236}">
                <a16:creationId xmlns:a16="http://schemas.microsoft.com/office/drawing/2014/main" id="{712469E9-62B8-4343-A65C-418F13F6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212" y="2708477"/>
            <a:ext cx="1780152" cy="2389467"/>
          </a:xfrm>
          <a:prstGeom prst="rect">
            <a:avLst/>
          </a:prstGeom>
          <a:noFill/>
          <a:extLst>
            <a:ext uri="{909E8E84-426E-40DD-AFC4-6F175D3DCCD1}">
              <a14:hiddenFill xmlns:a14="http://schemas.microsoft.com/office/drawing/2010/main">
                <a:solidFill>
                  <a:srgbClr val="FFFFFF"/>
                </a:solidFill>
              </a14:hiddenFill>
            </a:ext>
          </a:extLst>
        </p:spPr>
      </p:pic>
      <p:sp>
        <p:nvSpPr>
          <p:cNvPr id="37889" name="Slide Number Placeholder 5"/>
          <p:cNvSpPr>
            <a:spLocks noGrp="1"/>
          </p:cNvSpPr>
          <p:nvPr>
            <p:ph type="sldNum" sz="quarter" idx="12"/>
          </p:nvPr>
        </p:nvSpPr>
        <p:spPr>
          <a:xfrm>
            <a:off x="7994195" y="4817140"/>
            <a:ext cx="709698" cy="273844"/>
          </a:xfrm>
        </p:spPr>
        <p:txBody>
          <a:bodyPr>
            <a:normAutofit/>
          </a:bodyPr>
          <a:lstStyle/>
          <a:p>
            <a:pPr>
              <a:spcAft>
                <a:spcPts val="600"/>
              </a:spcAft>
            </a:pPr>
            <a:fld id="{A9D324C6-1B97-42EE-9D58-48F6DC1135EF}" type="slidenum">
              <a:rPr lang="en-US">
                <a:solidFill>
                  <a:schemeClr val="bg2"/>
                </a:solidFill>
              </a:rPr>
              <a:pPr>
                <a:spcAft>
                  <a:spcPts val="600"/>
                </a:spcAft>
              </a:pPr>
              <a:t>19</a:t>
            </a:fld>
            <a:endParaRPr lang="en-US">
              <a:solidFill>
                <a:schemeClr val="bg2"/>
              </a:solidFill>
            </a:endParaRPr>
          </a:p>
        </p:txBody>
      </p:sp>
      <p:sp>
        <p:nvSpPr>
          <p:cNvPr id="2" name="Rectangle 1">
            <a:extLst>
              <a:ext uri="{FF2B5EF4-FFF2-40B4-BE49-F238E27FC236}">
                <a16:creationId xmlns:a16="http://schemas.microsoft.com/office/drawing/2014/main" id="{D4651CFE-52EC-4AB8-BA91-D457A2BB2257}"/>
              </a:ext>
            </a:extLst>
          </p:cNvPr>
          <p:cNvSpPr/>
          <p:nvPr/>
        </p:nvSpPr>
        <p:spPr>
          <a:xfrm>
            <a:off x="5887445" y="354598"/>
            <a:ext cx="3153316" cy="2308324"/>
          </a:xfrm>
          <a:prstGeom prst="rect">
            <a:avLst/>
          </a:prstGeom>
        </p:spPr>
        <p:txBody>
          <a:bodyPr wrap="square">
            <a:spAutoFit/>
          </a:bodyPr>
          <a:lstStyle/>
          <a:p>
            <a:r>
              <a:rPr lang="en-GB" sz="1200" dirty="0">
                <a:solidFill>
                  <a:schemeClr val="bg1"/>
                </a:solidFill>
              </a:rPr>
              <a:t>Using a score system as an example, players may not be able to finish a complete game, but they can try to break their own records, create a sense of accomplishment, or return to complete a full game at a later time. In this example, the reward system makes it easy for players to set goals appropriate for their skill levels. In a game such as </a:t>
            </a:r>
            <a:r>
              <a:rPr lang="en-GB" sz="1200" i="1" dirty="0">
                <a:solidFill>
                  <a:schemeClr val="bg1"/>
                </a:solidFill>
              </a:rPr>
              <a:t>Diablo II</a:t>
            </a:r>
            <a:r>
              <a:rPr lang="en-GB" sz="1200" dirty="0">
                <a:solidFill>
                  <a:schemeClr val="bg1"/>
                </a:solidFill>
              </a:rPr>
              <a:t>, which uses an experience point and item reward system, players may not be good enough to defeat the boss, but they can still strengthen their avatars by killing monsters. </a:t>
            </a:r>
          </a:p>
        </p:txBody>
      </p:sp>
    </p:spTree>
    <p:extLst>
      <p:ext uri="{BB962C8B-B14F-4D97-AF65-F5344CB8AC3E}">
        <p14:creationId xmlns:p14="http://schemas.microsoft.com/office/powerpoint/2010/main" val="397985952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EF7F0C-2945-4E38-8906-163F8B13F070}"/>
              </a:ext>
            </a:extLst>
          </p:cNvPr>
          <p:cNvPicPr>
            <a:picLocks noChangeAspect="1"/>
          </p:cNvPicPr>
          <p:nvPr/>
        </p:nvPicPr>
        <p:blipFill>
          <a:blip r:embed="rId2"/>
          <a:stretch>
            <a:fillRect/>
          </a:stretch>
        </p:blipFill>
        <p:spPr>
          <a:xfrm>
            <a:off x="0" y="366913"/>
            <a:ext cx="9144000" cy="4450228"/>
          </a:xfrm>
          <a:prstGeom prst="rect">
            <a:avLst/>
          </a:prstGeom>
        </p:spPr>
      </p:pic>
      <p:sp>
        <p:nvSpPr>
          <p:cNvPr id="5" name="Slide Number Placeholder 4">
            <a:extLst>
              <a:ext uri="{FF2B5EF4-FFF2-40B4-BE49-F238E27FC236}">
                <a16:creationId xmlns:a16="http://schemas.microsoft.com/office/drawing/2014/main" id="{99E8DEBB-CCC2-4F91-9FC0-90497E6D3A8C}"/>
              </a:ext>
            </a:extLst>
          </p:cNvPr>
          <p:cNvSpPr>
            <a:spLocks noGrp="1"/>
          </p:cNvSpPr>
          <p:nvPr>
            <p:ph type="sldNum" sz="quarter" idx="12"/>
          </p:nvPr>
        </p:nvSpPr>
        <p:spPr/>
        <p:txBody>
          <a:bodyPr/>
          <a:lstStyle/>
          <a:p>
            <a:fld id="{93D4C1C2-5B6E-2F46-9ED0-2C366A772FD4}" type="slidenum">
              <a:rPr lang="en-GB" smtClean="0"/>
              <a:t>2</a:t>
            </a:fld>
            <a:endParaRPr lang="en-GB"/>
          </a:p>
        </p:txBody>
      </p:sp>
      <p:pic>
        <p:nvPicPr>
          <p:cNvPr id="5122" name="Picture 2" descr="Image result for thanks gif">
            <a:extLst>
              <a:ext uri="{FF2B5EF4-FFF2-40B4-BE49-F238E27FC236}">
                <a16:creationId xmlns:a16="http://schemas.microsoft.com/office/drawing/2014/main" id="{376C46F4-35D5-4EF4-8FC5-AB040756F86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571750"/>
            <a:ext cx="47625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74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lstStyle/>
          <a:p>
            <a:r>
              <a:rPr lang="en-GB" dirty="0"/>
              <a:t>Flow states</a:t>
            </a:r>
            <a:endParaRPr lang="en-US" dirty="0"/>
          </a:p>
        </p:txBody>
      </p:sp>
      <p:sp>
        <p:nvSpPr>
          <p:cNvPr id="37891" name="Rectangle 3"/>
          <p:cNvSpPr>
            <a:spLocks noGrp="1"/>
          </p:cNvSpPr>
          <p:nvPr>
            <p:ph type="body" idx="1"/>
          </p:nvPr>
        </p:nvSpPr>
        <p:spPr>
          <a:xfrm>
            <a:off x="839344" y="1487633"/>
            <a:ext cx="8229600" cy="2670205"/>
          </a:xfrm>
        </p:spPr>
        <p:txBody>
          <a:bodyPr>
            <a:normAutofit/>
          </a:bodyPr>
          <a:lstStyle/>
          <a:p>
            <a:r>
              <a:rPr lang="en-GB" sz="1800" dirty="0"/>
              <a:t>Csikszentmihalyi also outlined four characteristics found in tasks that drive an equilibrium between skill and difficulty, thus increasing the probability of Flow states.</a:t>
            </a:r>
          </a:p>
          <a:p>
            <a:r>
              <a:rPr lang="en-GB" sz="1800" dirty="0"/>
              <a:t>Increase flow states by:</a:t>
            </a:r>
          </a:p>
          <a:p>
            <a:pPr lvl="1"/>
            <a:r>
              <a:rPr lang="en-GB" sz="1800" dirty="0"/>
              <a:t>Have concrete goals with manageable rules</a:t>
            </a:r>
          </a:p>
          <a:p>
            <a:pPr lvl="1"/>
            <a:r>
              <a:rPr lang="en-GB" sz="1800" dirty="0"/>
              <a:t>Demand actions to achieve goals that fit within the person's capabilities</a:t>
            </a:r>
          </a:p>
          <a:p>
            <a:pPr lvl="1"/>
            <a:r>
              <a:rPr lang="en-GB" sz="1800" dirty="0"/>
              <a:t>Have clear and timely feedback on performance and goal accomplishment</a:t>
            </a:r>
          </a:p>
          <a:p>
            <a:pPr lvl="1"/>
            <a:r>
              <a:rPr lang="en-GB" sz="1800" dirty="0"/>
              <a:t>Diminish extraneous distraction, thus facilitating concentration</a:t>
            </a:r>
          </a:p>
        </p:txBody>
      </p:sp>
      <p:sp>
        <p:nvSpPr>
          <p:cNvPr id="37889" name="Slide Number Placeholder 5"/>
          <p:cNvSpPr>
            <a:spLocks noGrp="1"/>
          </p:cNvSpPr>
          <p:nvPr>
            <p:ph type="sldNum" sz="quarter" idx="12"/>
          </p:nvPr>
        </p:nvSpPr>
        <p:spPr/>
        <p:txBody>
          <a:bodyPr/>
          <a:lstStyle/>
          <a:p>
            <a:fld id="{A9D324C6-1B97-42EE-9D58-48F6DC1135EF}" type="slidenum">
              <a:rPr lang="en-US" smtClean="0"/>
              <a:pPr/>
              <a:t>20</a:t>
            </a:fld>
            <a:endParaRPr lang="en-US"/>
          </a:p>
        </p:txBody>
      </p:sp>
      <p:pic>
        <p:nvPicPr>
          <p:cNvPr id="2" name="Picture 1"/>
          <p:cNvPicPr>
            <a:picLocks noChangeAspect="1"/>
          </p:cNvPicPr>
          <p:nvPr/>
        </p:nvPicPr>
        <p:blipFill>
          <a:blip r:embed="rId3"/>
          <a:stretch>
            <a:fillRect/>
          </a:stretch>
        </p:blipFill>
        <p:spPr>
          <a:xfrm>
            <a:off x="713907" y="4126657"/>
            <a:ext cx="7714623" cy="964328"/>
          </a:xfrm>
          <a:prstGeom prst="rect">
            <a:avLst/>
          </a:prstGeom>
          <a:noFill/>
          <a:ln>
            <a:noFill/>
          </a:ln>
        </p:spPr>
      </p:pic>
    </p:spTree>
    <p:extLst>
      <p:ext uri="{BB962C8B-B14F-4D97-AF65-F5344CB8AC3E}">
        <p14:creationId xmlns:p14="http://schemas.microsoft.com/office/powerpoint/2010/main" val="405994728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Cut the Rope / Player Experience</a:t>
            </a:r>
          </a:p>
        </p:txBody>
      </p:sp>
      <p:sp>
        <p:nvSpPr>
          <p:cNvPr id="5" name="Slide Number Placeholder 4"/>
          <p:cNvSpPr>
            <a:spLocks noGrp="1"/>
          </p:cNvSpPr>
          <p:nvPr>
            <p:ph type="sldNum" sz="quarter" idx="12"/>
          </p:nvPr>
        </p:nvSpPr>
        <p:spPr/>
        <p:txBody>
          <a:bodyPr/>
          <a:lstStyle/>
          <a:p>
            <a:fld id="{A15609E0-BA2B-4AF6-8050-F600B112DCED}" type="slidenum">
              <a:rPr lang="en-US" smtClean="0"/>
              <a:pPr/>
              <a:t>21</a:t>
            </a:fld>
            <a:endParaRPr lang="en-US" dirty="0"/>
          </a:p>
        </p:txBody>
      </p:sp>
      <p:pic>
        <p:nvPicPr>
          <p:cNvPr id="6" name="Picture 5"/>
          <p:cNvPicPr>
            <a:picLocks noChangeAspect="1"/>
          </p:cNvPicPr>
          <p:nvPr/>
        </p:nvPicPr>
        <p:blipFill>
          <a:blip r:embed="rId3"/>
          <a:stretch>
            <a:fillRect/>
          </a:stretch>
        </p:blipFill>
        <p:spPr>
          <a:xfrm>
            <a:off x="6297968" y="2208727"/>
            <a:ext cx="2846032" cy="2934773"/>
          </a:xfrm>
          <a:prstGeom prst="rect">
            <a:avLst/>
          </a:prstGeom>
        </p:spPr>
      </p:pic>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07" y="1549682"/>
            <a:ext cx="4795368" cy="3404381"/>
          </a:xfrm>
          <a:prstGeom prst="rect">
            <a:avLst/>
          </a:prstGeom>
        </p:spPr>
      </p:pic>
      <p:sp>
        <p:nvSpPr>
          <p:cNvPr id="3" name="TextBox 2"/>
          <p:cNvSpPr txBox="1"/>
          <p:nvPr/>
        </p:nvSpPr>
        <p:spPr>
          <a:xfrm>
            <a:off x="5704764" y="1562396"/>
            <a:ext cx="2797791" cy="646331"/>
          </a:xfrm>
          <a:prstGeom prst="rect">
            <a:avLst/>
          </a:prstGeom>
          <a:noFill/>
        </p:spPr>
        <p:txBody>
          <a:bodyPr wrap="square" rtlCol="0">
            <a:spAutoFit/>
          </a:bodyPr>
          <a:lstStyle/>
          <a:p>
            <a:r>
              <a:rPr lang="en-GB" dirty="0"/>
              <a:t>Go to miniclip and play cut the rope for 5 mins….</a:t>
            </a:r>
          </a:p>
        </p:txBody>
      </p:sp>
    </p:spTree>
    <p:extLst>
      <p:ext uri="{BB962C8B-B14F-4D97-AF65-F5344CB8AC3E}">
        <p14:creationId xmlns:p14="http://schemas.microsoft.com/office/powerpoint/2010/main" val="401099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Cut the Rope – Post-mortem</a:t>
            </a:r>
          </a:p>
        </p:txBody>
      </p:sp>
      <p:sp>
        <p:nvSpPr>
          <p:cNvPr id="3" name="Content Placeholder 2"/>
          <p:cNvSpPr>
            <a:spLocks noGrp="1"/>
          </p:cNvSpPr>
          <p:nvPr>
            <p:ph idx="1"/>
          </p:nvPr>
        </p:nvSpPr>
        <p:spPr>
          <a:xfrm>
            <a:off x="457200" y="1573619"/>
            <a:ext cx="5550310" cy="3377654"/>
          </a:xfrm>
        </p:spPr>
        <p:txBody>
          <a:bodyPr>
            <a:normAutofit/>
          </a:bodyPr>
          <a:lstStyle/>
          <a:p>
            <a:r>
              <a:rPr lang="en-GB" sz="2000" dirty="0"/>
              <a:t>How did the game make you feel when playing?</a:t>
            </a:r>
          </a:p>
          <a:p>
            <a:pPr marL="0" indent="0">
              <a:buNone/>
            </a:pPr>
            <a:endParaRPr lang="en-GB" sz="2000" dirty="0"/>
          </a:p>
          <a:p>
            <a:r>
              <a:rPr lang="en-GB" sz="2000" dirty="0"/>
              <a:t>Does it want you to play more?</a:t>
            </a:r>
          </a:p>
          <a:p>
            <a:endParaRPr lang="en-GB" sz="2000" dirty="0"/>
          </a:p>
          <a:p>
            <a:r>
              <a:rPr lang="en-GB" sz="2000" dirty="0"/>
              <a:t>When you only got 2 out of 3 stars did you want to get more?</a:t>
            </a:r>
          </a:p>
          <a:p>
            <a:endParaRPr lang="en-GB" sz="2000" dirty="0"/>
          </a:p>
          <a:p>
            <a:endParaRPr lang="en-GB" sz="2000" dirty="0"/>
          </a:p>
          <a:p>
            <a:endParaRPr lang="en-GB" sz="2000" dirty="0"/>
          </a:p>
          <a:p>
            <a:endParaRPr lang="en-GB" dirty="0"/>
          </a:p>
          <a:p>
            <a:endParaRPr lang="en-GB" dirty="0"/>
          </a:p>
        </p:txBody>
      </p:sp>
      <p:sp>
        <p:nvSpPr>
          <p:cNvPr id="5" name="Slide Number Placeholder 4"/>
          <p:cNvSpPr>
            <a:spLocks noGrp="1"/>
          </p:cNvSpPr>
          <p:nvPr>
            <p:ph type="sldNum" sz="quarter" idx="12"/>
          </p:nvPr>
        </p:nvSpPr>
        <p:spPr/>
        <p:txBody>
          <a:bodyPr/>
          <a:lstStyle/>
          <a:p>
            <a:fld id="{A15609E0-BA2B-4AF6-8050-F600B112DCED}" type="slidenum">
              <a:rPr lang="en-US" smtClean="0"/>
              <a:pPr/>
              <a:t>22</a:t>
            </a:fld>
            <a:endParaRPr lang="en-US" dirty="0"/>
          </a:p>
        </p:txBody>
      </p:sp>
      <p:pic>
        <p:nvPicPr>
          <p:cNvPr id="6" name="Picture 5"/>
          <p:cNvPicPr>
            <a:picLocks noChangeAspect="1"/>
          </p:cNvPicPr>
          <p:nvPr/>
        </p:nvPicPr>
        <p:blipFill>
          <a:blip r:embed="rId3"/>
          <a:stretch>
            <a:fillRect/>
          </a:stretch>
        </p:blipFill>
        <p:spPr>
          <a:xfrm>
            <a:off x="6297968" y="2208727"/>
            <a:ext cx="2846032" cy="2934773"/>
          </a:xfrm>
          <a:prstGeom prst="rect">
            <a:avLst/>
          </a:prstGeom>
        </p:spPr>
      </p:pic>
    </p:spTree>
    <p:extLst>
      <p:ext uri="{BB962C8B-B14F-4D97-AF65-F5344CB8AC3E}">
        <p14:creationId xmlns:p14="http://schemas.microsoft.com/office/powerpoint/2010/main" val="32805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Player Experience - Goals</a:t>
            </a:r>
          </a:p>
        </p:txBody>
      </p:sp>
      <p:sp>
        <p:nvSpPr>
          <p:cNvPr id="5" name="Slide Number Placeholder 4"/>
          <p:cNvSpPr>
            <a:spLocks noGrp="1"/>
          </p:cNvSpPr>
          <p:nvPr>
            <p:ph type="sldNum" sz="quarter" idx="12"/>
          </p:nvPr>
        </p:nvSpPr>
        <p:spPr/>
        <p:txBody>
          <a:bodyPr/>
          <a:lstStyle/>
          <a:p>
            <a:fld id="{A15609E0-BA2B-4AF6-8050-F600B112DCED}" type="slidenum">
              <a:rPr lang="en-US" smtClean="0"/>
              <a:pPr/>
              <a:t>23</a:t>
            </a:fld>
            <a:endParaRPr lang="en-US" dirty="0"/>
          </a:p>
        </p:txBody>
      </p:sp>
      <p:sp>
        <p:nvSpPr>
          <p:cNvPr id="3" name="TextBox 2"/>
          <p:cNvSpPr txBox="1"/>
          <p:nvPr/>
        </p:nvSpPr>
        <p:spPr>
          <a:xfrm>
            <a:off x="552450" y="1509931"/>
            <a:ext cx="3529200" cy="2246769"/>
          </a:xfrm>
          <a:prstGeom prst="rect">
            <a:avLst/>
          </a:prstGeom>
          <a:noFill/>
        </p:spPr>
        <p:txBody>
          <a:bodyPr wrap="square" rtlCol="0">
            <a:spAutoFit/>
          </a:bodyPr>
          <a:lstStyle/>
          <a:p>
            <a:pPr marL="342900" indent="-342900">
              <a:buFont typeface="Arial" panose="020B0604020202020204" pitchFamily="34" charset="0"/>
              <a:buChar char="•"/>
            </a:pPr>
            <a:r>
              <a:rPr lang="en-GB" sz="2000" dirty="0"/>
              <a:t>Makes player feel smart</a:t>
            </a:r>
          </a:p>
          <a:p>
            <a:pPr marL="457200" indent="-4572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Appeal both to casual</a:t>
            </a:r>
          </a:p>
          <a:p>
            <a:r>
              <a:rPr lang="en-GB" sz="2000" dirty="0"/>
              <a:t>and advanced players</a:t>
            </a:r>
          </a:p>
          <a:p>
            <a:pPr marL="457200" indent="-4572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Keep players hungry</a:t>
            </a:r>
          </a:p>
          <a:p>
            <a:r>
              <a:rPr lang="en-GB" sz="2000" dirty="0"/>
              <a:t>And wanting more</a:t>
            </a:r>
          </a:p>
        </p:txBody>
      </p:sp>
      <p:pic>
        <p:nvPicPr>
          <p:cNvPr id="4" name="Picture 3"/>
          <p:cNvPicPr>
            <a:picLocks noChangeAspect="1"/>
          </p:cNvPicPr>
          <p:nvPr/>
        </p:nvPicPr>
        <p:blipFill>
          <a:blip r:embed="rId3"/>
          <a:stretch>
            <a:fillRect/>
          </a:stretch>
        </p:blipFill>
        <p:spPr>
          <a:xfrm>
            <a:off x="4081650" y="1509931"/>
            <a:ext cx="3284350" cy="2700337"/>
          </a:xfrm>
          <a:prstGeom prst="rect">
            <a:avLst/>
          </a:prstGeom>
        </p:spPr>
      </p:pic>
      <p:pic>
        <p:nvPicPr>
          <p:cNvPr id="9" name="Picture 8"/>
          <p:cNvPicPr>
            <a:picLocks noChangeAspect="1"/>
          </p:cNvPicPr>
          <p:nvPr/>
        </p:nvPicPr>
        <p:blipFill>
          <a:blip r:embed="rId4"/>
          <a:stretch>
            <a:fillRect/>
          </a:stretch>
        </p:blipFill>
        <p:spPr>
          <a:xfrm>
            <a:off x="6297968" y="2208727"/>
            <a:ext cx="2846032" cy="2934773"/>
          </a:xfrm>
          <a:prstGeom prst="rect">
            <a:avLst/>
          </a:prstGeom>
        </p:spPr>
      </p:pic>
    </p:spTree>
    <p:extLst>
      <p:ext uri="{BB962C8B-B14F-4D97-AF65-F5344CB8AC3E}">
        <p14:creationId xmlns:p14="http://schemas.microsoft.com/office/powerpoint/2010/main" val="314779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Principle in level design</a:t>
            </a:r>
          </a:p>
        </p:txBody>
      </p:sp>
      <p:sp>
        <p:nvSpPr>
          <p:cNvPr id="5" name="Slide Number Placeholder 4"/>
          <p:cNvSpPr>
            <a:spLocks noGrp="1"/>
          </p:cNvSpPr>
          <p:nvPr>
            <p:ph type="sldNum" sz="quarter" idx="12"/>
          </p:nvPr>
        </p:nvSpPr>
        <p:spPr/>
        <p:txBody>
          <a:bodyPr/>
          <a:lstStyle/>
          <a:p>
            <a:fld id="{A15609E0-BA2B-4AF6-8050-F600B112DCED}" type="slidenum">
              <a:rPr lang="en-US" smtClean="0"/>
              <a:pPr/>
              <a:t>24</a:t>
            </a:fld>
            <a:endParaRPr lang="en-US" dirty="0"/>
          </a:p>
        </p:txBody>
      </p:sp>
      <p:sp>
        <p:nvSpPr>
          <p:cNvPr id="7" name="TextBox 6"/>
          <p:cNvSpPr txBox="1"/>
          <p:nvPr/>
        </p:nvSpPr>
        <p:spPr>
          <a:xfrm>
            <a:off x="518159" y="1526030"/>
            <a:ext cx="2701291" cy="369331"/>
          </a:xfrm>
          <a:prstGeom prst="rect">
            <a:avLst/>
          </a:prstGeom>
          <a:noFill/>
        </p:spPr>
        <p:txBody>
          <a:bodyPr wrap="square" rtlCol="0">
            <a:spAutoFit/>
          </a:bodyPr>
          <a:lstStyle/>
          <a:p>
            <a:r>
              <a:rPr lang="en-GB" dirty="0"/>
              <a:t>1. Positive reinforcement</a:t>
            </a:r>
          </a:p>
        </p:txBody>
      </p:sp>
      <p:sp>
        <p:nvSpPr>
          <p:cNvPr id="3" name="TextBox 2"/>
          <p:cNvSpPr txBox="1"/>
          <p:nvPr/>
        </p:nvSpPr>
        <p:spPr>
          <a:xfrm>
            <a:off x="6590342" y="1779286"/>
            <a:ext cx="2197602" cy="1877437"/>
          </a:xfrm>
          <a:prstGeom prst="rect">
            <a:avLst/>
          </a:prstGeom>
          <a:noFill/>
        </p:spPr>
        <p:txBody>
          <a:bodyPr wrap="square" rtlCol="0">
            <a:spAutoFit/>
          </a:bodyPr>
          <a:lstStyle/>
          <a:p>
            <a:r>
              <a:rPr lang="en-GB" sz="1400" i="1" dirty="0"/>
              <a:t>"Positive reinforcement is the most important and most widely applied principle of behaviour analysis"</a:t>
            </a:r>
          </a:p>
          <a:p>
            <a:r>
              <a:rPr lang="en-GB" sz="1400" i="1" dirty="0"/>
              <a:t>- Cooper, Heron and Heward (2007, p.257)</a:t>
            </a:r>
          </a:p>
          <a:p>
            <a:endParaRPr lang="en-GB" dirty="0">
              <a:solidFill>
                <a:schemeClr val="bg1"/>
              </a:solidFill>
            </a:endParaRPr>
          </a:p>
        </p:txBody>
      </p:sp>
      <p:sp>
        <p:nvSpPr>
          <p:cNvPr id="8" name="TextBox 7"/>
          <p:cNvSpPr txBox="1"/>
          <p:nvPr/>
        </p:nvSpPr>
        <p:spPr>
          <a:xfrm>
            <a:off x="432209" y="3760900"/>
            <a:ext cx="6333017" cy="1015663"/>
          </a:xfrm>
          <a:prstGeom prst="rect">
            <a:avLst/>
          </a:prstGeom>
          <a:noFill/>
        </p:spPr>
        <p:txBody>
          <a:bodyPr wrap="square" rtlCol="0">
            <a:spAutoFit/>
          </a:bodyPr>
          <a:lstStyle/>
          <a:p>
            <a:r>
              <a:rPr lang="en-GB" sz="1200" dirty="0"/>
              <a:t>Hence, the game does not punish for mistakes, but gives rewards for player's effort.</a:t>
            </a:r>
          </a:p>
          <a:p>
            <a:endParaRPr lang="en-GB" sz="1200" dirty="0"/>
          </a:p>
          <a:p>
            <a:r>
              <a:rPr lang="en-GB" sz="1200" dirty="0"/>
              <a:t>This basically means that if you engage in a certain behaviour, and this behaviour gets you something that you wanted, then you are more likely to engage in that same behaviour again when you want the same outcome in the future.</a:t>
            </a:r>
          </a:p>
        </p:txBody>
      </p:sp>
      <p:pic>
        <p:nvPicPr>
          <p:cNvPr id="4" name="Picture 3">
            <a:extLst>
              <a:ext uri="{FF2B5EF4-FFF2-40B4-BE49-F238E27FC236}">
                <a16:creationId xmlns:a16="http://schemas.microsoft.com/office/drawing/2014/main" id="{917CC42F-2509-4265-AE28-A4689D010F4B}"/>
              </a:ext>
            </a:extLst>
          </p:cNvPr>
          <p:cNvPicPr>
            <a:picLocks noChangeAspect="1"/>
          </p:cNvPicPr>
          <p:nvPr/>
        </p:nvPicPr>
        <p:blipFill>
          <a:blip r:embed="rId3"/>
          <a:stretch>
            <a:fillRect/>
          </a:stretch>
        </p:blipFill>
        <p:spPr>
          <a:xfrm>
            <a:off x="3440525" y="1895361"/>
            <a:ext cx="2484027" cy="894557"/>
          </a:xfrm>
          <a:prstGeom prst="rect">
            <a:avLst/>
          </a:prstGeom>
        </p:spPr>
      </p:pic>
      <p:sp>
        <p:nvSpPr>
          <p:cNvPr id="9" name="TextBox 8">
            <a:extLst>
              <a:ext uri="{FF2B5EF4-FFF2-40B4-BE49-F238E27FC236}">
                <a16:creationId xmlns:a16="http://schemas.microsoft.com/office/drawing/2014/main" id="{C040F3B4-F9B1-4AC4-8522-C78B5E602A4B}"/>
              </a:ext>
            </a:extLst>
          </p:cNvPr>
          <p:cNvSpPr txBox="1"/>
          <p:nvPr/>
        </p:nvSpPr>
        <p:spPr>
          <a:xfrm>
            <a:off x="3331608" y="2974055"/>
            <a:ext cx="2701860" cy="369332"/>
          </a:xfrm>
          <a:prstGeom prst="rect">
            <a:avLst/>
          </a:prstGeom>
          <a:noFill/>
        </p:spPr>
        <p:txBody>
          <a:bodyPr wrap="square" rtlCol="0">
            <a:spAutoFit/>
          </a:bodyPr>
          <a:lstStyle/>
          <a:p>
            <a:r>
              <a:rPr lang="en-GB" dirty="0"/>
              <a:t>2.Self managed difficulty</a:t>
            </a:r>
          </a:p>
        </p:txBody>
      </p:sp>
      <p:pic>
        <p:nvPicPr>
          <p:cNvPr id="11" name="Picture 10">
            <a:extLst>
              <a:ext uri="{FF2B5EF4-FFF2-40B4-BE49-F238E27FC236}">
                <a16:creationId xmlns:a16="http://schemas.microsoft.com/office/drawing/2014/main" id="{ABB2E667-1114-43F5-99CA-558AB2DEC965}"/>
              </a:ext>
            </a:extLst>
          </p:cNvPr>
          <p:cNvPicPr>
            <a:picLocks noChangeAspect="1"/>
          </p:cNvPicPr>
          <p:nvPr/>
        </p:nvPicPr>
        <p:blipFill>
          <a:blip r:embed="rId4"/>
          <a:stretch>
            <a:fillRect/>
          </a:stretch>
        </p:blipFill>
        <p:spPr>
          <a:xfrm>
            <a:off x="832055" y="1895361"/>
            <a:ext cx="2387395" cy="1519251"/>
          </a:xfrm>
          <a:prstGeom prst="rect">
            <a:avLst/>
          </a:prstGeom>
        </p:spPr>
      </p:pic>
    </p:spTree>
    <p:extLst>
      <p:ext uri="{BB962C8B-B14F-4D97-AF65-F5344CB8AC3E}">
        <p14:creationId xmlns:p14="http://schemas.microsoft.com/office/powerpoint/2010/main" val="395188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7EFF-61D3-47D8-9797-D59243F86526}"/>
              </a:ext>
            </a:extLst>
          </p:cNvPr>
          <p:cNvSpPr>
            <a:spLocks noGrp="1"/>
          </p:cNvSpPr>
          <p:nvPr>
            <p:ph type="title"/>
          </p:nvPr>
        </p:nvSpPr>
        <p:spPr>
          <a:xfrm>
            <a:off x="902189" y="213132"/>
            <a:ext cx="7338060" cy="1131570"/>
          </a:xfrm>
        </p:spPr>
        <p:txBody>
          <a:bodyPr/>
          <a:lstStyle/>
          <a:p>
            <a:r>
              <a:rPr lang="en-GB" dirty="0"/>
              <a:t>The skinner box Effect</a:t>
            </a:r>
          </a:p>
        </p:txBody>
      </p:sp>
      <p:sp>
        <p:nvSpPr>
          <p:cNvPr id="3" name="Content Placeholder 2">
            <a:extLst>
              <a:ext uri="{FF2B5EF4-FFF2-40B4-BE49-F238E27FC236}">
                <a16:creationId xmlns:a16="http://schemas.microsoft.com/office/drawing/2014/main" id="{A3F354EE-02FC-4028-8ADD-55BF46D4F594}"/>
              </a:ext>
            </a:extLst>
          </p:cNvPr>
          <p:cNvSpPr>
            <a:spLocks noGrp="1"/>
          </p:cNvSpPr>
          <p:nvPr>
            <p:ph idx="1"/>
          </p:nvPr>
        </p:nvSpPr>
        <p:spPr>
          <a:xfrm>
            <a:off x="902189" y="1508760"/>
            <a:ext cx="7338060" cy="3634740"/>
          </a:xfrm>
        </p:spPr>
        <p:txBody>
          <a:bodyPr>
            <a:normAutofit lnSpcReduction="10000"/>
          </a:bodyPr>
          <a:lstStyle/>
          <a:p>
            <a:r>
              <a:rPr lang="en-GB" dirty="0"/>
              <a:t>Psychologists have studied the connection between choice, action, reward, and punishment in a variety of contexts. One useful approach, known as </a:t>
            </a:r>
            <a:r>
              <a:rPr lang="en-GB" i="1" dirty="0" err="1"/>
              <a:t>behavior</a:t>
            </a:r>
            <a:r>
              <a:rPr lang="en-GB" i="1" dirty="0"/>
              <a:t> theory, </a:t>
            </a:r>
            <a:r>
              <a:rPr lang="en-GB" dirty="0"/>
              <a:t>emphasizes observable </a:t>
            </a:r>
            <a:r>
              <a:rPr lang="en-GB" dirty="0" err="1"/>
              <a:t>behavior</a:t>
            </a:r>
            <a:r>
              <a:rPr lang="en-GB" dirty="0"/>
              <a:t>, specifically the way that interaction with an environment shapes </a:t>
            </a:r>
            <a:r>
              <a:rPr lang="en-GB" dirty="0" err="1"/>
              <a:t>behavior</a:t>
            </a:r>
            <a:r>
              <a:rPr lang="en-GB" dirty="0"/>
              <a:t>.</a:t>
            </a:r>
          </a:p>
          <a:p>
            <a:r>
              <a:rPr lang="en-GB" dirty="0"/>
              <a:t>According to Skinner's theory of </a:t>
            </a:r>
            <a:r>
              <a:rPr lang="en-GB" i="1" dirty="0"/>
              <a:t>operant </a:t>
            </a:r>
            <a:r>
              <a:rPr lang="en-GB" i="1" dirty="0" err="1"/>
              <a:t>behavior</a:t>
            </a:r>
            <a:r>
              <a:rPr lang="en-GB" i="1" dirty="0"/>
              <a:t>, </a:t>
            </a:r>
            <a:r>
              <a:rPr lang="en-GB" dirty="0"/>
              <a:t>people learn to behave the way that they do because a certain kind of </a:t>
            </a:r>
            <a:r>
              <a:rPr lang="en-GB" dirty="0" err="1"/>
              <a:t>behavior</a:t>
            </a:r>
            <a:r>
              <a:rPr lang="en-GB" dirty="0"/>
              <a:t> has been rewarded in the past. If a lab rat learns that pressing a lever results in a food pellet appearing, it is going to develop a strong tendency to press that lever over time.</a:t>
            </a:r>
          </a:p>
          <a:p>
            <a:r>
              <a:rPr lang="en-GB" dirty="0" err="1"/>
              <a:t>Behavior</a:t>
            </a:r>
            <a:r>
              <a:rPr lang="en-GB" dirty="0"/>
              <a:t> theory distinguishes between </a:t>
            </a:r>
            <a:r>
              <a:rPr lang="en-GB" i="1" dirty="0"/>
              <a:t>positive reinforcements </a:t>
            </a:r>
            <a:r>
              <a:rPr lang="en-GB" dirty="0"/>
              <a:t>(a positive reward, such as a rat getting a food pellet), </a:t>
            </a:r>
            <a:r>
              <a:rPr lang="en-GB" i="1" dirty="0"/>
              <a:t>negative reinforcements </a:t>
            </a:r>
            <a:r>
              <a:rPr lang="en-GB" dirty="0"/>
              <a:t>(the removal of something unpleasant, like silencing a loud, high-pitched noise), and </a:t>
            </a:r>
            <a:r>
              <a:rPr lang="en-GB" i="1" dirty="0"/>
              <a:t>punishments </a:t>
            </a:r>
            <a:r>
              <a:rPr lang="en-GB" dirty="0"/>
              <a:t>(the addition of something unpleasant, such as a sudden electric shock).</a:t>
            </a:r>
          </a:p>
          <a:p>
            <a:r>
              <a:rPr lang="en-GB" dirty="0"/>
              <a:t>Operant conditioning is a method of motivation with games.</a:t>
            </a:r>
          </a:p>
          <a:p>
            <a:r>
              <a:rPr lang="en-GB" dirty="0"/>
              <a:t>When we do something we or Brain rewards “desirable situations” dopamine!</a:t>
            </a:r>
          </a:p>
        </p:txBody>
      </p:sp>
      <p:sp>
        <p:nvSpPr>
          <p:cNvPr id="4" name="Slide Number Placeholder 3">
            <a:extLst>
              <a:ext uri="{FF2B5EF4-FFF2-40B4-BE49-F238E27FC236}">
                <a16:creationId xmlns:a16="http://schemas.microsoft.com/office/drawing/2014/main" id="{EE0832FD-B4F8-4DDB-9460-707C491E08D5}"/>
              </a:ext>
            </a:extLst>
          </p:cNvPr>
          <p:cNvSpPr>
            <a:spLocks noGrp="1"/>
          </p:cNvSpPr>
          <p:nvPr>
            <p:ph type="sldNum" sz="quarter" idx="12"/>
          </p:nvPr>
        </p:nvSpPr>
        <p:spPr/>
        <p:txBody>
          <a:bodyPr/>
          <a:lstStyle/>
          <a:p>
            <a:fld id="{93D4C1C2-5B6E-2F46-9ED0-2C366A772FD4}" type="slidenum">
              <a:rPr lang="en-GB" smtClean="0"/>
              <a:t>25</a:t>
            </a:fld>
            <a:endParaRPr lang="en-GB"/>
          </a:p>
        </p:txBody>
      </p:sp>
      <p:pic>
        <p:nvPicPr>
          <p:cNvPr id="3074" name="Picture 2" descr="Image result for casinos">
            <a:extLst>
              <a:ext uri="{FF2B5EF4-FFF2-40B4-BE49-F238E27FC236}">
                <a16:creationId xmlns:a16="http://schemas.microsoft.com/office/drawing/2014/main" id="{FE961783-5415-4CE8-BCC1-42293E8EE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60"/>
            <a:ext cx="9144000" cy="516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8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 calcmode="lin" valueType="num">
                                      <p:cBhvr additive="base">
                                        <p:cTn id="37" dur="500" fill="hold"/>
                                        <p:tgtEl>
                                          <p:spTgt spid="3074"/>
                                        </p:tgtEl>
                                        <p:attrNameLst>
                                          <p:attrName>ppt_x</p:attrName>
                                        </p:attrNameLst>
                                      </p:cBhvr>
                                      <p:tavLst>
                                        <p:tav tm="0">
                                          <p:val>
                                            <p:strVal val="#ppt_x"/>
                                          </p:val>
                                        </p:tav>
                                        <p:tav tm="100000">
                                          <p:val>
                                            <p:strVal val="#ppt_x"/>
                                          </p:val>
                                        </p:tav>
                                      </p:tavLst>
                                    </p:anim>
                                    <p:anim calcmode="lin" valueType="num">
                                      <p:cBhvr additive="base">
                                        <p:cTn id="3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B2836FF-945C-48EA-A449-7EDFC73F6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768" y="0"/>
            <a:ext cx="455230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73" name="Rectangle 72">
            <a:extLst>
              <a:ext uri="{FF2B5EF4-FFF2-40B4-BE49-F238E27FC236}">
                <a16:creationId xmlns:a16="http://schemas.microsoft.com/office/drawing/2014/main" id="{83BC7947-FCF0-4F53-A871-5E847286C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94122"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5E04DFB-DE39-4410-A457-DD1B62DE0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768" y="132081"/>
            <a:ext cx="4552307" cy="123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A6C84B29-9D28-4FEE-B2D7-C0FBC1A62482}"/>
              </a:ext>
            </a:extLst>
          </p:cNvPr>
          <p:cNvSpPr>
            <a:spLocks noGrp="1"/>
          </p:cNvSpPr>
          <p:nvPr>
            <p:ph type="title"/>
          </p:nvPr>
        </p:nvSpPr>
        <p:spPr>
          <a:xfrm>
            <a:off x="4837470" y="213132"/>
            <a:ext cx="3821235" cy="1131570"/>
          </a:xfrm>
        </p:spPr>
        <p:txBody>
          <a:bodyPr>
            <a:normAutofit/>
          </a:bodyPr>
          <a:lstStyle/>
          <a:p>
            <a:r>
              <a:rPr lang="en-GB">
                <a:solidFill>
                  <a:schemeClr val="tx2"/>
                </a:solidFill>
              </a:rPr>
              <a:t>Everquest</a:t>
            </a:r>
          </a:p>
        </p:txBody>
      </p:sp>
      <p:pic>
        <p:nvPicPr>
          <p:cNvPr id="4098" name="Picture 2" descr="Related image">
            <a:extLst>
              <a:ext uri="{FF2B5EF4-FFF2-40B4-BE49-F238E27FC236}">
                <a16:creationId xmlns:a16="http://schemas.microsoft.com/office/drawing/2014/main" id="{8704F66A-3B62-45CC-BC95-2716D1E8E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06" y="788442"/>
            <a:ext cx="3638356" cy="36292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0CFFCA-7ECD-4503-BDE7-FFD3549380C2}"/>
              </a:ext>
            </a:extLst>
          </p:cNvPr>
          <p:cNvSpPr>
            <a:spLocks noGrp="1"/>
          </p:cNvSpPr>
          <p:nvPr>
            <p:ph idx="1"/>
          </p:nvPr>
        </p:nvSpPr>
        <p:spPr>
          <a:xfrm>
            <a:off x="4840772" y="1508760"/>
            <a:ext cx="3817933" cy="3154680"/>
          </a:xfrm>
        </p:spPr>
        <p:txBody>
          <a:bodyPr>
            <a:normAutofit/>
          </a:bodyPr>
          <a:lstStyle/>
          <a:p>
            <a:r>
              <a:rPr lang="en-GB" sz="1500" dirty="0">
                <a:solidFill>
                  <a:schemeClr val="bg1"/>
                </a:solidFill>
              </a:rPr>
              <a:t>A random ratio schedule is also the one that </a:t>
            </a:r>
            <a:r>
              <a:rPr lang="en-GB" sz="1500" dirty="0" err="1">
                <a:solidFill>
                  <a:schemeClr val="bg1"/>
                </a:solidFill>
              </a:rPr>
              <a:t>EverQuest</a:t>
            </a:r>
            <a:r>
              <a:rPr lang="en-GB" sz="1500" dirty="0">
                <a:solidFill>
                  <a:schemeClr val="bg1"/>
                </a:solidFill>
              </a:rPr>
              <a:t> uses. Both melee and trade skill points increase after a random number of attempts. </a:t>
            </a:r>
          </a:p>
          <a:p>
            <a:r>
              <a:rPr lang="en-GB" sz="1500" dirty="0">
                <a:solidFill>
                  <a:schemeClr val="bg1"/>
                </a:solidFill>
              </a:rPr>
              <a:t>You know you won't get skill points unless you practice the skill, but you don't know how many attempts it will take to get another skill point. </a:t>
            </a:r>
          </a:p>
          <a:p>
            <a:r>
              <a:rPr lang="en-GB" sz="1500" dirty="0">
                <a:solidFill>
                  <a:schemeClr val="bg1"/>
                </a:solidFill>
              </a:rPr>
              <a:t>Level increases also take a random number of kills. You know that you won't gain a level by standing around, but you don't know exactly how many mobs you need to kill.</a:t>
            </a:r>
          </a:p>
          <a:p>
            <a:pPr marL="0" indent="0">
              <a:buNone/>
            </a:pPr>
            <a:endParaRPr lang="en-GB" sz="1500" dirty="0">
              <a:solidFill>
                <a:schemeClr val="bg1"/>
              </a:solidFill>
            </a:endParaRPr>
          </a:p>
        </p:txBody>
      </p:sp>
      <p:sp>
        <p:nvSpPr>
          <p:cNvPr id="4" name="Slide Number Placeholder 3">
            <a:extLst>
              <a:ext uri="{FF2B5EF4-FFF2-40B4-BE49-F238E27FC236}">
                <a16:creationId xmlns:a16="http://schemas.microsoft.com/office/drawing/2014/main" id="{224A3168-6EB3-42D5-8508-2D817DF5F7C6}"/>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1"/>
                </a:solidFill>
              </a:rPr>
              <a:pPr>
                <a:spcAft>
                  <a:spcPts val="600"/>
                </a:spcAft>
              </a:pPr>
              <a:t>26</a:t>
            </a:fld>
            <a:endParaRPr lang="en-GB">
              <a:solidFill>
                <a:schemeClr val="bg1"/>
              </a:solidFill>
            </a:endParaRPr>
          </a:p>
        </p:txBody>
      </p:sp>
    </p:spTree>
    <p:extLst>
      <p:ext uri="{BB962C8B-B14F-4D97-AF65-F5344CB8AC3E}">
        <p14:creationId xmlns:p14="http://schemas.microsoft.com/office/powerpoint/2010/main" val="45530053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4E35-2DC7-47ED-A766-35EA7D528717}"/>
              </a:ext>
            </a:extLst>
          </p:cNvPr>
          <p:cNvSpPr>
            <a:spLocks noGrp="1"/>
          </p:cNvSpPr>
          <p:nvPr>
            <p:ph type="title"/>
          </p:nvPr>
        </p:nvSpPr>
        <p:spPr>
          <a:xfrm>
            <a:off x="475707" y="213132"/>
            <a:ext cx="2753156" cy="1131570"/>
          </a:xfrm>
        </p:spPr>
        <p:txBody>
          <a:bodyPr>
            <a:normAutofit/>
          </a:bodyPr>
          <a:lstStyle/>
          <a:p>
            <a:r>
              <a:rPr lang="en-GB" dirty="0"/>
              <a:t>Punishment </a:t>
            </a:r>
          </a:p>
        </p:txBody>
      </p:sp>
      <p:sp>
        <p:nvSpPr>
          <p:cNvPr id="3" name="Content Placeholder 2">
            <a:extLst>
              <a:ext uri="{FF2B5EF4-FFF2-40B4-BE49-F238E27FC236}">
                <a16:creationId xmlns:a16="http://schemas.microsoft.com/office/drawing/2014/main" id="{5261E74F-F3C7-4221-82E1-A7DD58A092EE}"/>
              </a:ext>
            </a:extLst>
          </p:cNvPr>
          <p:cNvSpPr>
            <a:spLocks noGrp="1"/>
          </p:cNvSpPr>
          <p:nvPr>
            <p:ph idx="1"/>
          </p:nvPr>
        </p:nvSpPr>
        <p:spPr>
          <a:xfrm>
            <a:off x="475707" y="1508760"/>
            <a:ext cx="2757509" cy="3154680"/>
          </a:xfrm>
        </p:spPr>
        <p:txBody>
          <a:bodyPr>
            <a:normAutofit/>
          </a:bodyPr>
          <a:lstStyle/>
          <a:p>
            <a:r>
              <a:rPr lang="en-GB" dirty="0"/>
              <a:t>Need to be careful with punishment as you don’t want to punished too much to stop playing your game.</a:t>
            </a:r>
          </a:p>
          <a:p>
            <a:r>
              <a:rPr lang="en-GB" dirty="0"/>
              <a:t>Punishment can be used as to add dramatic tension in stealth games.</a:t>
            </a:r>
          </a:p>
          <a:p>
            <a:r>
              <a:rPr lang="en-GB" dirty="0"/>
              <a:t>Balanced systems of rewards and punishments is a way of making choices in your games much more interesting.</a:t>
            </a:r>
          </a:p>
        </p:txBody>
      </p:sp>
      <p:sp>
        <p:nvSpPr>
          <p:cNvPr id="71" name="Rectangle 70">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9218" name="Picture 2" descr="Image result for thief game">
            <a:extLst>
              <a:ext uri="{FF2B5EF4-FFF2-40B4-BE49-F238E27FC236}">
                <a16:creationId xmlns:a16="http://schemas.microsoft.com/office/drawing/2014/main" id="{8A14420E-3A9A-4267-8BC6-5F32C93546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51" r="-2" b="4178"/>
          <a:stretch/>
        </p:blipFill>
        <p:spPr bwMode="auto">
          <a:xfrm>
            <a:off x="3750057" y="285627"/>
            <a:ext cx="2556389" cy="228612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D7275D-03EB-48A2-8C15-C066EC968EE5}"/>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27</a:t>
            </a:fld>
            <a:endParaRPr lang="en-GB">
              <a:solidFill>
                <a:schemeClr val="bg2"/>
              </a:solidFill>
            </a:endParaRPr>
          </a:p>
        </p:txBody>
      </p:sp>
      <p:pic>
        <p:nvPicPr>
          <p:cNvPr id="9220" name="Picture 4" descr="Image result for deus Ex">
            <a:extLst>
              <a:ext uri="{FF2B5EF4-FFF2-40B4-BE49-F238E27FC236}">
                <a16:creationId xmlns:a16="http://schemas.microsoft.com/office/drawing/2014/main" id="{23B4ECE7-1C6D-43ED-9ED8-938D348DF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2242" y="2857377"/>
            <a:ext cx="3306726" cy="18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4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786C-2051-4402-9E57-C34A4A9D9344}"/>
              </a:ext>
            </a:extLst>
          </p:cNvPr>
          <p:cNvSpPr>
            <a:spLocks noGrp="1"/>
          </p:cNvSpPr>
          <p:nvPr>
            <p:ph type="title"/>
          </p:nvPr>
        </p:nvSpPr>
        <p:spPr/>
        <p:txBody>
          <a:bodyPr/>
          <a:lstStyle/>
          <a:p>
            <a:r>
              <a:rPr lang="en-GB" dirty="0"/>
              <a:t>Choices / decisions / dilemmas</a:t>
            </a:r>
          </a:p>
        </p:txBody>
      </p:sp>
      <p:sp>
        <p:nvSpPr>
          <p:cNvPr id="3" name="Content Placeholder 2">
            <a:extLst>
              <a:ext uri="{FF2B5EF4-FFF2-40B4-BE49-F238E27FC236}">
                <a16:creationId xmlns:a16="http://schemas.microsoft.com/office/drawing/2014/main" id="{ACCDB6A0-207A-48ED-80C6-E20689053CE8}"/>
              </a:ext>
            </a:extLst>
          </p:cNvPr>
          <p:cNvSpPr>
            <a:spLocks noGrp="1"/>
          </p:cNvSpPr>
          <p:nvPr>
            <p:ph idx="1"/>
          </p:nvPr>
        </p:nvSpPr>
        <p:spPr/>
        <p:txBody>
          <a:bodyPr>
            <a:normAutofit lnSpcReduction="10000"/>
          </a:bodyPr>
          <a:lstStyle/>
          <a:p>
            <a:r>
              <a:rPr lang="en-GB" dirty="0"/>
              <a:t>Barry Schwartz described the Paradox of Choice (Schwartz, 2004). </a:t>
            </a:r>
            <a:r>
              <a:rPr lang="en-GB" dirty="0">
                <a:solidFill>
                  <a:schemeClr val="accent1"/>
                </a:solidFill>
              </a:rPr>
              <a:t>After extensive study, he concluded that while having some choice is good, having too many choices can be severely detrimental. </a:t>
            </a:r>
          </a:p>
          <a:p>
            <a:r>
              <a:rPr lang="en-GB" dirty="0"/>
              <a:t>option paralysis - It can also happen whether the decisions are trivial, like picking a type of jelly, or a major life event, like buying a house. In a nutshell, having too many options makes the task seem more difficult and breaks flow. </a:t>
            </a:r>
          </a:p>
          <a:p>
            <a:r>
              <a:rPr lang="en-GB" dirty="0"/>
              <a:t>When our brain struggles with too much data, it looks for ways to make the decision easier. That’s good right but then the bad side is that we are likely to discard criteria that we may have otherwise considered extremely important. The result is that people make worse decisions. </a:t>
            </a:r>
          </a:p>
          <a:p>
            <a:r>
              <a:rPr lang="en-GB" dirty="0"/>
              <a:t>Who has ever made a decision and you find that whatever option they pick and will feel worse. Because there are too many choices, people cannot balance all of the factors, so they simplify. </a:t>
            </a:r>
          </a:p>
        </p:txBody>
      </p:sp>
      <p:sp>
        <p:nvSpPr>
          <p:cNvPr id="4" name="Slide Number Placeholder 3">
            <a:extLst>
              <a:ext uri="{FF2B5EF4-FFF2-40B4-BE49-F238E27FC236}">
                <a16:creationId xmlns:a16="http://schemas.microsoft.com/office/drawing/2014/main" id="{BDEDF7F0-FD24-4891-91D0-0929702E2132}"/>
              </a:ext>
            </a:extLst>
          </p:cNvPr>
          <p:cNvSpPr>
            <a:spLocks noGrp="1"/>
          </p:cNvSpPr>
          <p:nvPr>
            <p:ph type="sldNum" sz="quarter" idx="12"/>
          </p:nvPr>
        </p:nvSpPr>
        <p:spPr/>
        <p:txBody>
          <a:bodyPr/>
          <a:lstStyle/>
          <a:p>
            <a:fld id="{93D4C1C2-5B6E-2F46-9ED0-2C366A772FD4}" type="slidenum">
              <a:rPr lang="en-GB" smtClean="0"/>
              <a:t>28</a:t>
            </a:fld>
            <a:endParaRPr lang="en-GB"/>
          </a:p>
        </p:txBody>
      </p:sp>
    </p:spTree>
    <p:extLst>
      <p:ext uri="{BB962C8B-B14F-4D97-AF65-F5344CB8AC3E}">
        <p14:creationId xmlns:p14="http://schemas.microsoft.com/office/powerpoint/2010/main" val="93472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786C-2051-4402-9E57-C34A4A9D9344}"/>
              </a:ext>
            </a:extLst>
          </p:cNvPr>
          <p:cNvSpPr>
            <a:spLocks noGrp="1"/>
          </p:cNvSpPr>
          <p:nvPr>
            <p:ph type="title"/>
          </p:nvPr>
        </p:nvSpPr>
        <p:spPr/>
        <p:txBody>
          <a:bodyPr/>
          <a:lstStyle/>
          <a:p>
            <a:r>
              <a:rPr lang="en-GB" dirty="0"/>
              <a:t>Choices / decisions / dilemmas</a:t>
            </a:r>
          </a:p>
        </p:txBody>
      </p:sp>
      <p:sp>
        <p:nvSpPr>
          <p:cNvPr id="3" name="Content Placeholder 2">
            <a:extLst>
              <a:ext uri="{FF2B5EF4-FFF2-40B4-BE49-F238E27FC236}">
                <a16:creationId xmlns:a16="http://schemas.microsoft.com/office/drawing/2014/main" id="{ACCDB6A0-207A-48ED-80C6-E20689053CE8}"/>
              </a:ext>
            </a:extLst>
          </p:cNvPr>
          <p:cNvSpPr>
            <a:spLocks noGrp="1"/>
          </p:cNvSpPr>
          <p:nvPr>
            <p:ph idx="1"/>
          </p:nvPr>
        </p:nvSpPr>
        <p:spPr>
          <a:xfrm>
            <a:off x="902189" y="1508760"/>
            <a:ext cx="7338060" cy="3582226"/>
          </a:xfrm>
        </p:spPr>
        <p:txBody>
          <a:bodyPr>
            <a:normAutofit fontScale="70000" lnSpcReduction="20000"/>
          </a:bodyPr>
          <a:lstStyle/>
          <a:p>
            <a:r>
              <a:rPr lang="en-GB" sz="2600" dirty="0">
                <a:latin typeface="+mj-lt"/>
              </a:rPr>
              <a:t>This has huge implications for game design. </a:t>
            </a:r>
          </a:p>
          <a:p>
            <a:r>
              <a:rPr lang="en-GB" sz="2600" dirty="0">
                <a:latin typeface="+mj-lt"/>
              </a:rPr>
              <a:t>Fortunately, the solutions are pretty straight forward. </a:t>
            </a:r>
          </a:p>
          <a:p>
            <a:r>
              <a:rPr lang="en-GB" sz="2200" dirty="0">
                <a:latin typeface="+mj-lt"/>
              </a:rPr>
              <a:t>1. Remember the age-old axiom, less is more. Since “everything suffers from comparison” (Schwartz, 2006, p. 181), present less things to compare. </a:t>
            </a:r>
          </a:p>
          <a:p>
            <a:r>
              <a:rPr lang="en-GB" sz="2200" dirty="0">
                <a:latin typeface="+mj-lt"/>
              </a:rPr>
              <a:t>2. Sometimes learning games need to teach or test subtle differences in the material, but they shouldn’t do it all at once. Break things up. </a:t>
            </a:r>
          </a:p>
          <a:p>
            <a:r>
              <a:rPr lang="en-GB" sz="2200" dirty="0">
                <a:latin typeface="+mj-lt"/>
              </a:rPr>
              <a:t>3. When forcing players to make decisions, limit the number of options and keep them simple. </a:t>
            </a:r>
          </a:p>
          <a:p>
            <a:r>
              <a:rPr lang="en-GB" sz="2200" dirty="0">
                <a:latin typeface="+mj-lt"/>
              </a:rPr>
              <a:t>4. When designing game mechanics, minimize the number of distinct actions a player can take at any one time. Design your interfaces with the minimal number of options required to meet the learning goals. A good rule of thumb is four. </a:t>
            </a:r>
          </a:p>
          <a:p>
            <a:r>
              <a:rPr lang="en-GB" sz="2200" dirty="0">
                <a:latin typeface="+mj-lt"/>
              </a:rPr>
              <a:t>5. Finally, provide a default when you can. That means showing a default for the choice - something that is in their best interest. The default makes it okay to forgo a decision while still getting a positive outcome. This technique is simple and very effective. When players aren’t sure what to pick, the default makes the choice much simpler, reduces the feelings of regret, and minimizes distractions</a:t>
            </a:r>
          </a:p>
        </p:txBody>
      </p:sp>
      <p:sp>
        <p:nvSpPr>
          <p:cNvPr id="4" name="Slide Number Placeholder 3">
            <a:extLst>
              <a:ext uri="{FF2B5EF4-FFF2-40B4-BE49-F238E27FC236}">
                <a16:creationId xmlns:a16="http://schemas.microsoft.com/office/drawing/2014/main" id="{BDEDF7F0-FD24-4891-91D0-0929702E2132}"/>
              </a:ext>
            </a:extLst>
          </p:cNvPr>
          <p:cNvSpPr>
            <a:spLocks noGrp="1"/>
          </p:cNvSpPr>
          <p:nvPr>
            <p:ph type="sldNum" sz="quarter" idx="12"/>
          </p:nvPr>
        </p:nvSpPr>
        <p:spPr/>
        <p:txBody>
          <a:bodyPr/>
          <a:lstStyle/>
          <a:p>
            <a:fld id="{93D4C1C2-5B6E-2F46-9ED0-2C366A772FD4}" type="slidenum">
              <a:rPr lang="en-GB" smtClean="0"/>
              <a:t>29</a:t>
            </a:fld>
            <a:endParaRPr lang="en-GB"/>
          </a:p>
        </p:txBody>
      </p:sp>
    </p:spTree>
    <p:extLst>
      <p:ext uri="{BB962C8B-B14F-4D97-AF65-F5344CB8AC3E}">
        <p14:creationId xmlns:p14="http://schemas.microsoft.com/office/powerpoint/2010/main" val="245533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2189" y="213132"/>
            <a:ext cx="7338060" cy="1131570"/>
          </a:xfrm>
        </p:spPr>
        <p:txBody>
          <a:bodyPr>
            <a:normAutofit/>
          </a:bodyPr>
          <a:lstStyle/>
          <a:p>
            <a:r>
              <a:rPr lang="en-GB"/>
              <a:t>Overview</a:t>
            </a:r>
          </a:p>
        </p:txBody>
      </p:sp>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pPr>
                <a:spcAft>
                  <a:spcPts val="600"/>
                </a:spcAft>
              </a:pPr>
              <a:t>3</a:t>
            </a:fld>
            <a:endParaRPr lang="en-GB"/>
          </a:p>
        </p:txBody>
      </p:sp>
      <p:graphicFrame>
        <p:nvGraphicFramePr>
          <p:cNvPr id="13" name="Content Placeholder 2">
            <a:extLst>
              <a:ext uri="{FF2B5EF4-FFF2-40B4-BE49-F238E27FC236}">
                <a16:creationId xmlns:a16="http://schemas.microsoft.com/office/drawing/2014/main" id="{B921A8C2-98B6-4858-BCB1-8ED784D3E295}"/>
              </a:ext>
            </a:extLst>
          </p:cNvPr>
          <p:cNvGraphicFramePr>
            <a:graphicFrameLocks noGrp="1"/>
          </p:cNvGraphicFramePr>
          <p:nvPr>
            <p:ph idx="1"/>
            <p:extLst>
              <p:ext uri="{D42A27DB-BD31-4B8C-83A1-F6EECF244321}">
                <p14:modId xmlns:p14="http://schemas.microsoft.com/office/powerpoint/2010/main" val="2327726945"/>
              </p:ext>
            </p:extLst>
          </p:nvPr>
        </p:nvGraphicFramePr>
        <p:xfrm>
          <a:off x="1011221" y="1583205"/>
          <a:ext cx="7337823" cy="3370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68864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786C-2051-4402-9E57-C34A4A9D9344}"/>
              </a:ext>
            </a:extLst>
          </p:cNvPr>
          <p:cNvSpPr>
            <a:spLocks noGrp="1"/>
          </p:cNvSpPr>
          <p:nvPr>
            <p:ph type="title"/>
          </p:nvPr>
        </p:nvSpPr>
        <p:spPr/>
        <p:txBody>
          <a:bodyPr/>
          <a:lstStyle/>
          <a:p>
            <a:r>
              <a:rPr lang="en-GB" dirty="0"/>
              <a:t>Choices / decisions / dilemmas</a:t>
            </a:r>
          </a:p>
        </p:txBody>
      </p:sp>
      <p:sp>
        <p:nvSpPr>
          <p:cNvPr id="4" name="Slide Number Placeholder 3">
            <a:extLst>
              <a:ext uri="{FF2B5EF4-FFF2-40B4-BE49-F238E27FC236}">
                <a16:creationId xmlns:a16="http://schemas.microsoft.com/office/drawing/2014/main" id="{BDEDF7F0-FD24-4891-91D0-0929702E2132}"/>
              </a:ext>
            </a:extLst>
          </p:cNvPr>
          <p:cNvSpPr>
            <a:spLocks noGrp="1"/>
          </p:cNvSpPr>
          <p:nvPr>
            <p:ph type="sldNum" sz="quarter" idx="12"/>
          </p:nvPr>
        </p:nvSpPr>
        <p:spPr/>
        <p:txBody>
          <a:bodyPr/>
          <a:lstStyle/>
          <a:p>
            <a:fld id="{93D4C1C2-5B6E-2F46-9ED0-2C366A772FD4}" type="slidenum">
              <a:rPr lang="en-GB" smtClean="0"/>
              <a:t>30</a:t>
            </a:fld>
            <a:endParaRPr lang="en-GB"/>
          </a:p>
        </p:txBody>
      </p:sp>
      <p:pic>
        <p:nvPicPr>
          <p:cNvPr id="1026" name="Picture 2" descr="Related image">
            <a:extLst>
              <a:ext uri="{FF2B5EF4-FFF2-40B4-BE49-F238E27FC236}">
                <a16:creationId xmlns:a16="http://schemas.microsoft.com/office/drawing/2014/main" id="{81828513-51C9-4742-BBA1-1D342005D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89" y="1668461"/>
            <a:ext cx="2494222" cy="14021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4C7593-8D77-43CF-95AE-D986E27170FB}"/>
              </a:ext>
            </a:extLst>
          </p:cNvPr>
          <p:cNvSpPr/>
          <p:nvPr/>
        </p:nvSpPr>
        <p:spPr>
          <a:xfrm>
            <a:off x="245482" y="3176040"/>
            <a:ext cx="2810492" cy="538609"/>
          </a:xfrm>
          <a:prstGeom prst="rect">
            <a:avLst/>
          </a:prstGeom>
        </p:spPr>
        <p:txBody>
          <a:bodyPr wrap="square">
            <a:spAutoFit/>
          </a:bodyPr>
          <a:lstStyle/>
          <a:p>
            <a:r>
              <a:rPr lang="en-GB" sz="1400" dirty="0"/>
              <a:t>Only four primary abilities that player’s can use for any champion</a:t>
            </a:r>
            <a:r>
              <a:rPr lang="en-GB" sz="1500" dirty="0"/>
              <a:t>.</a:t>
            </a:r>
          </a:p>
        </p:txBody>
      </p:sp>
      <p:pic>
        <p:nvPicPr>
          <p:cNvPr id="1028" name="Picture 4" descr="Related image">
            <a:extLst>
              <a:ext uri="{FF2B5EF4-FFF2-40B4-BE49-F238E27FC236}">
                <a16:creationId xmlns:a16="http://schemas.microsoft.com/office/drawing/2014/main" id="{231A0B59-6621-45EC-8201-10ADD6886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508" y="1668803"/>
            <a:ext cx="2494222" cy="1403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9D6006-967E-4076-A51C-8CC4626C7111}"/>
              </a:ext>
            </a:extLst>
          </p:cNvPr>
          <p:cNvSpPr/>
          <p:nvPr/>
        </p:nvSpPr>
        <p:spPr>
          <a:xfrm>
            <a:off x="3200727" y="3186467"/>
            <a:ext cx="2343150" cy="523220"/>
          </a:xfrm>
          <a:prstGeom prst="rect">
            <a:avLst/>
          </a:prstGeom>
        </p:spPr>
        <p:txBody>
          <a:bodyPr wrap="square">
            <a:spAutoFit/>
          </a:bodyPr>
          <a:lstStyle/>
          <a:p>
            <a:r>
              <a:rPr lang="en-GB" sz="1400" dirty="0"/>
              <a:t>Only one choice – touch the screen now or not.</a:t>
            </a:r>
          </a:p>
        </p:txBody>
      </p:sp>
      <p:pic>
        <p:nvPicPr>
          <p:cNvPr id="1030" name="Picture 6" descr="Image result for world of war craft">
            <a:extLst>
              <a:ext uri="{FF2B5EF4-FFF2-40B4-BE49-F238E27FC236}">
                <a16:creationId xmlns:a16="http://schemas.microsoft.com/office/drawing/2014/main" id="{437BCA08-DA12-492F-9FE0-B251AB5F1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027" y="1668461"/>
            <a:ext cx="2343150" cy="1952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1A1C89-CF06-45E6-B17D-CCBFB7649E44}"/>
              </a:ext>
            </a:extLst>
          </p:cNvPr>
          <p:cNvSpPr/>
          <p:nvPr/>
        </p:nvSpPr>
        <p:spPr>
          <a:xfrm>
            <a:off x="6088026" y="3730039"/>
            <a:ext cx="2343151" cy="954107"/>
          </a:xfrm>
          <a:prstGeom prst="rect">
            <a:avLst/>
          </a:prstGeom>
        </p:spPr>
        <p:txBody>
          <a:bodyPr wrap="square">
            <a:spAutoFit/>
          </a:bodyPr>
          <a:lstStyle/>
          <a:p>
            <a:r>
              <a:rPr lang="en-GB" sz="1400" dirty="0"/>
              <a:t>Only nine classes to pick from, where major competitors at the time had 24 or more.</a:t>
            </a:r>
          </a:p>
        </p:txBody>
      </p:sp>
      <p:sp>
        <p:nvSpPr>
          <p:cNvPr id="8" name="Rectangle 7">
            <a:extLst>
              <a:ext uri="{FF2B5EF4-FFF2-40B4-BE49-F238E27FC236}">
                <a16:creationId xmlns:a16="http://schemas.microsoft.com/office/drawing/2014/main" id="{3AFBF84B-782F-4D63-AFF8-54F37BB72D2A}"/>
              </a:ext>
            </a:extLst>
          </p:cNvPr>
          <p:cNvSpPr/>
          <p:nvPr/>
        </p:nvSpPr>
        <p:spPr>
          <a:xfrm>
            <a:off x="245481" y="4191703"/>
            <a:ext cx="5625930" cy="646331"/>
          </a:xfrm>
          <a:prstGeom prst="rect">
            <a:avLst/>
          </a:prstGeom>
        </p:spPr>
        <p:txBody>
          <a:bodyPr wrap="square">
            <a:spAutoFit/>
          </a:bodyPr>
          <a:lstStyle/>
          <a:p>
            <a:r>
              <a:rPr lang="en-GB" dirty="0"/>
              <a:t>Where the design benefitted from fewer, more meaningful decisions that led to better flow.</a:t>
            </a:r>
          </a:p>
        </p:txBody>
      </p:sp>
    </p:spTree>
    <p:extLst>
      <p:ext uri="{BB962C8B-B14F-4D97-AF65-F5344CB8AC3E}">
        <p14:creationId xmlns:p14="http://schemas.microsoft.com/office/powerpoint/2010/main" val="13577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F3AD-939C-4020-ACF4-ACA168F447A6}"/>
              </a:ext>
            </a:extLst>
          </p:cNvPr>
          <p:cNvSpPr>
            <a:spLocks noGrp="1"/>
          </p:cNvSpPr>
          <p:nvPr>
            <p:ph type="title"/>
          </p:nvPr>
        </p:nvSpPr>
        <p:spPr/>
        <p:txBody>
          <a:bodyPr/>
          <a:lstStyle/>
          <a:p>
            <a:r>
              <a:rPr lang="en-GB" dirty="0"/>
              <a:t>repetition</a:t>
            </a:r>
          </a:p>
        </p:txBody>
      </p:sp>
      <p:sp>
        <p:nvSpPr>
          <p:cNvPr id="3" name="Content Placeholder 2">
            <a:extLst>
              <a:ext uri="{FF2B5EF4-FFF2-40B4-BE49-F238E27FC236}">
                <a16:creationId xmlns:a16="http://schemas.microsoft.com/office/drawing/2014/main" id="{6CD9AF69-84C7-49AD-B0E1-9F4C9EB72383}"/>
              </a:ext>
            </a:extLst>
          </p:cNvPr>
          <p:cNvSpPr>
            <a:spLocks noGrp="1"/>
          </p:cNvSpPr>
          <p:nvPr>
            <p:ph idx="1"/>
          </p:nvPr>
        </p:nvSpPr>
        <p:spPr>
          <a:xfrm>
            <a:off x="6738548" y="3082474"/>
            <a:ext cx="2257345" cy="2469551"/>
          </a:xfrm>
        </p:spPr>
        <p:txBody>
          <a:bodyPr/>
          <a:lstStyle/>
          <a:p>
            <a:r>
              <a:rPr lang="en-GB" dirty="0"/>
              <a:t>The correlation between repetition and learning has been well studied (Greene 2009, </a:t>
            </a:r>
            <a:r>
              <a:rPr lang="en-GB" dirty="0" err="1"/>
              <a:t>Hintzman</a:t>
            </a:r>
            <a:r>
              <a:rPr lang="en-GB" dirty="0"/>
              <a:t> et al,. 1995, Miller et al. 2004).</a:t>
            </a:r>
          </a:p>
        </p:txBody>
      </p:sp>
      <p:sp>
        <p:nvSpPr>
          <p:cNvPr id="4" name="Slide Number Placeholder 3">
            <a:extLst>
              <a:ext uri="{FF2B5EF4-FFF2-40B4-BE49-F238E27FC236}">
                <a16:creationId xmlns:a16="http://schemas.microsoft.com/office/drawing/2014/main" id="{8FFD5781-1D2B-4754-B4B3-F88DFCA9B27E}"/>
              </a:ext>
            </a:extLst>
          </p:cNvPr>
          <p:cNvSpPr>
            <a:spLocks noGrp="1"/>
          </p:cNvSpPr>
          <p:nvPr>
            <p:ph type="sldNum" sz="quarter" idx="12"/>
          </p:nvPr>
        </p:nvSpPr>
        <p:spPr/>
        <p:txBody>
          <a:bodyPr/>
          <a:lstStyle/>
          <a:p>
            <a:fld id="{93D4C1C2-5B6E-2F46-9ED0-2C366A772FD4}" type="slidenum">
              <a:rPr lang="en-GB" smtClean="0"/>
              <a:t>31</a:t>
            </a:fld>
            <a:endParaRPr lang="en-GB"/>
          </a:p>
        </p:txBody>
      </p:sp>
      <p:sp>
        <p:nvSpPr>
          <p:cNvPr id="5" name="Rectangle 4">
            <a:extLst>
              <a:ext uri="{FF2B5EF4-FFF2-40B4-BE49-F238E27FC236}">
                <a16:creationId xmlns:a16="http://schemas.microsoft.com/office/drawing/2014/main" id="{93B0061C-7CC2-498D-B3EB-D4278A693A03}"/>
              </a:ext>
            </a:extLst>
          </p:cNvPr>
          <p:cNvSpPr/>
          <p:nvPr/>
        </p:nvSpPr>
        <p:spPr>
          <a:xfrm>
            <a:off x="727655" y="1434007"/>
            <a:ext cx="5882103" cy="3785652"/>
          </a:xfrm>
          <a:prstGeom prst="rect">
            <a:avLst/>
          </a:prstGeom>
        </p:spPr>
        <p:txBody>
          <a:bodyPr wrap="square">
            <a:spAutoFit/>
          </a:bodyPr>
          <a:lstStyle/>
          <a:p>
            <a:r>
              <a:rPr lang="en-GB" sz="1600" dirty="0"/>
              <a:t>Repetition is another technique used to balance difficulty.</a:t>
            </a:r>
          </a:p>
          <a:p>
            <a:endParaRPr lang="en-GB" sz="1600" dirty="0"/>
          </a:p>
          <a:p>
            <a:r>
              <a:rPr lang="en-GB" sz="1600" dirty="0"/>
              <a:t>In a learning game, you need to design repetition so that players get the information they need to improve their performance with each iteration. But, these tasks must also be designed so that players want to repeat the actions to improve their skills, and ultimately, remain in flow.</a:t>
            </a:r>
          </a:p>
          <a:p>
            <a:endParaRPr lang="en-GB" sz="1600" dirty="0"/>
          </a:p>
          <a:p>
            <a:r>
              <a:rPr lang="en-GB" sz="1600" dirty="0"/>
              <a:t>Allow players to fail and give them appropriate feedback, so they can repeat the sequence and improve their play. </a:t>
            </a:r>
          </a:p>
          <a:p>
            <a:endParaRPr lang="en-GB" sz="1600" dirty="0"/>
          </a:p>
          <a:p>
            <a:r>
              <a:rPr lang="en-GB" sz="1600" dirty="0"/>
              <a:t>The play should be engaging and balanced, so that players will want to repeat the task until they get it right. The following design guidelines can help keep the player in flow and engaged with the learning activity.</a:t>
            </a:r>
          </a:p>
        </p:txBody>
      </p:sp>
    </p:spTree>
    <p:extLst>
      <p:ext uri="{BB962C8B-B14F-4D97-AF65-F5344CB8AC3E}">
        <p14:creationId xmlns:p14="http://schemas.microsoft.com/office/powerpoint/2010/main" val="2412095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566"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3B0061C-7CC2-498D-B3EB-D4278A693A03}"/>
              </a:ext>
            </a:extLst>
          </p:cNvPr>
          <p:cNvSpPr/>
          <p:nvPr/>
        </p:nvSpPr>
        <p:spPr>
          <a:xfrm>
            <a:off x="221941" y="129941"/>
            <a:ext cx="4722839" cy="4533500"/>
          </a:xfrm>
          <a:prstGeom prst="rect">
            <a:avLst/>
          </a:prstGeom>
        </p:spPr>
        <p:txBody>
          <a:bodyPr vert="horz" lIns="91440" tIns="45720" rIns="91440" bIns="45720" rtlCol="0">
            <a:noAutofit/>
          </a:bodyPr>
          <a:lstStyle/>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Design small consequences for failure on necessary, but minor tasks. Most games simply let players try again. </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Give the player enough feedback so they can figure out how to improve their performance the next time. Hints, keep the activity challenging, but still accomplishable.</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Minimize the use of instant death mechanics. That is, situations where a single mistake results in complete failure. For instance, jumping off of a cliff. While these lessons are important, too much instant death makes a game feel difficult and unforgiving.</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Avoid long recoveries after failure that creates boredom and disrupts flow. Have partial-recovery points. Try to break missions/chapters into smaller, bite-sized pieces.</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Allow players to skip excessive and meaningless repetition of the same skill. Focus on skills related to the learning objectives, let the player know when they succeeded, and move on.</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Make the repeated task feel different each time around. This means providing choices, actions, and control so that the player can become engaged in a similar but slightly different experience. </a:t>
            </a:r>
          </a:p>
          <a:p>
            <a:pPr marL="171450" indent="-182880" defTabSz="914400">
              <a:lnSpc>
                <a:spcPct val="90000"/>
              </a:lnSpc>
              <a:spcAft>
                <a:spcPts val="600"/>
              </a:spcAft>
              <a:buClr>
                <a:schemeClr val="tx1"/>
              </a:buClr>
              <a:buFont typeface="Wingdings" pitchFamily="2" charset="2"/>
              <a:buChar char=""/>
            </a:pPr>
            <a:endParaRPr lang="en-US" sz="1050" kern="1200" dirty="0">
              <a:solidFill>
                <a:schemeClr val="bg1"/>
              </a:solidFill>
              <a:latin typeface="+mn-lt"/>
              <a:ea typeface="+mn-ea"/>
              <a:cs typeface="+mn-cs"/>
            </a:endParaRPr>
          </a:p>
          <a:p>
            <a:pPr marL="171450" indent="-182880" defTabSz="914400">
              <a:lnSpc>
                <a:spcPct val="90000"/>
              </a:lnSpc>
              <a:spcAft>
                <a:spcPts val="600"/>
              </a:spcAft>
              <a:buClr>
                <a:schemeClr val="tx1"/>
              </a:buClr>
              <a:buFont typeface="Wingdings" pitchFamily="2" charset="2"/>
              <a:buChar char=""/>
            </a:pPr>
            <a:r>
              <a:rPr lang="en-US" sz="1050" kern="1200" dirty="0">
                <a:solidFill>
                  <a:schemeClr val="bg1"/>
                </a:solidFill>
                <a:latin typeface="+mn-lt"/>
                <a:ea typeface="+mn-ea"/>
                <a:cs typeface="+mn-cs"/>
              </a:rPr>
              <a:t>Avoid repetition without learning. Entertainment games sometimes use repetition to extend hours of play, which is not the goal of learning games. The classic example is the inability to describe the details of a Penny</a:t>
            </a:r>
          </a:p>
        </p:txBody>
      </p:sp>
      <p:sp>
        <p:nvSpPr>
          <p:cNvPr id="8" name="Rectangle 11">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8389" y="0"/>
            <a:ext cx="397561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8BCB95-BD46-41CE-B542-4CAACFD55552}"/>
              </a:ext>
            </a:extLst>
          </p:cNvPr>
          <p:cNvPicPr>
            <a:picLocks noChangeAspect="1"/>
          </p:cNvPicPr>
          <p:nvPr/>
        </p:nvPicPr>
        <p:blipFill rotWithShape="1">
          <a:blip r:embed="rId3"/>
          <a:srcRect t="807" r="-4" b="18009"/>
          <a:stretch/>
        </p:blipFill>
        <p:spPr>
          <a:xfrm>
            <a:off x="5650990" y="891096"/>
            <a:ext cx="3010409" cy="3491248"/>
          </a:xfrm>
          <a:prstGeom prst="rect">
            <a:avLst/>
          </a:prstGeom>
        </p:spPr>
      </p:pic>
      <p:sp>
        <p:nvSpPr>
          <p:cNvPr id="4" name="Slide Number Placeholder 3">
            <a:extLst>
              <a:ext uri="{FF2B5EF4-FFF2-40B4-BE49-F238E27FC236}">
                <a16:creationId xmlns:a16="http://schemas.microsoft.com/office/drawing/2014/main" id="{8FFD5781-1D2B-4754-B4B3-F88DFCA9B27E}"/>
              </a:ext>
            </a:extLst>
          </p:cNvPr>
          <p:cNvSpPr>
            <a:spLocks noGrp="1"/>
          </p:cNvSpPr>
          <p:nvPr>
            <p:ph type="sldNum" sz="quarter" idx="12"/>
          </p:nvPr>
        </p:nvSpPr>
        <p:spPr>
          <a:xfrm>
            <a:off x="7951701" y="4817140"/>
            <a:ext cx="709698" cy="273844"/>
          </a:xfrm>
        </p:spPr>
        <p:txBody>
          <a:bodyPr vert="horz" lIns="45720" tIns="45720" rIns="91440" bIns="45720" rtlCol="0" anchor="ctr">
            <a:normAutofit/>
          </a:bodyPr>
          <a:lstStyle/>
          <a:p>
            <a:pPr algn="r" defTabSz="914400">
              <a:lnSpc>
                <a:spcPct val="90000"/>
              </a:lnSpc>
              <a:spcAft>
                <a:spcPts val="600"/>
              </a:spcAft>
            </a:pPr>
            <a:fld id="{93D4C1C2-5B6E-2F46-9ED0-2C366A772FD4}" type="slidenum">
              <a:rPr lang="en-US" sz="1200" b="0" kern="1200">
                <a:solidFill>
                  <a:schemeClr val="tx2"/>
                </a:solidFill>
                <a:latin typeface="+mn-lt"/>
                <a:ea typeface="+mn-ea"/>
                <a:cs typeface="+mn-cs"/>
              </a:rPr>
              <a:pPr algn="r" defTabSz="914400">
                <a:lnSpc>
                  <a:spcPct val="90000"/>
                </a:lnSpc>
                <a:spcAft>
                  <a:spcPts val="600"/>
                </a:spcAft>
              </a:pPr>
              <a:t>32</a:t>
            </a:fld>
            <a:endParaRPr lang="en-US" sz="1200" b="0" kern="1200">
              <a:solidFill>
                <a:schemeClr val="tx2"/>
              </a:solidFill>
              <a:latin typeface="+mn-lt"/>
              <a:ea typeface="+mn-ea"/>
              <a:cs typeface="+mn-cs"/>
            </a:endParaRPr>
          </a:p>
        </p:txBody>
      </p:sp>
      <p:sp>
        <p:nvSpPr>
          <p:cNvPr id="2" name="Title 1">
            <a:extLst>
              <a:ext uri="{FF2B5EF4-FFF2-40B4-BE49-F238E27FC236}">
                <a16:creationId xmlns:a16="http://schemas.microsoft.com/office/drawing/2014/main" id="{92F7F3AD-939C-4020-ACF4-ACA168F447A6}"/>
              </a:ext>
            </a:extLst>
          </p:cNvPr>
          <p:cNvSpPr>
            <a:spLocks noGrp="1"/>
          </p:cNvSpPr>
          <p:nvPr>
            <p:ph type="title"/>
          </p:nvPr>
        </p:nvSpPr>
        <p:spPr>
          <a:xfrm>
            <a:off x="5056585" y="129940"/>
            <a:ext cx="4199218" cy="742518"/>
          </a:xfrm>
        </p:spPr>
        <p:txBody>
          <a:bodyPr vert="horz" lIns="91440" tIns="45720" rIns="91440" bIns="45720" rtlCol="0" anchor="ctr">
            <a:normAutofit/>
          </a:bodyPr>
          <a:lstStyle/>
          <a:p>
            <a:pPr algn="ctr" defTabSz="914400"/>
            <a:r>
              <a:rPr lang="en-US" sz="1800" kern="1200" cap="all" baseline="0" dirty="0">
                <a:solidFill>
                  <a:schemeClr val="tx2"/>
                </a:solidFill>
                <a:latin typeface="+mj-lt"/>
                <a:ea typeface="+mj-ea"/>
                <a:cs typeface="+mj-cs"/>
              </a:rPr>
              <a:t>Repetition Guidelines</a:t>
            </a:r>
          </a:p>
        </p:txBody>
      </p:sp>
    </p:spTree>
    <p:extLst>
      <p:ext uri="{BB962C8B-B14F-4D97-AF65-F5344CB8AC3E}">
        <p14:creationId xmlns:p14="http://schemas.microsoft.com/office/powerpoint/2010/main" val="416605938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D5CE-9611-4B5B-885F-F71B7B9C0354}"/>
              </a:ext>
            </a:extLst>
          </p:cNvPr>
          <p:cNvSpPr>
            <a:spLocks noGrp="1"/>
          </p:cNvSpPr>
          <p:nvPr>
            <p:ph type="title"/>
          </p:nvPr>
        </p:nvSpPr>
        <p:spPr>
          <a:xfrm>
            <a:off x="902189" y="213132"/>
            <a:ext cx="7338060" cy="1131570"/>
          </a:xfrm>
        </p:spPr>
        <p:txBody>
          <a:bodyPr>
            <a:normAutofit/>
          </a:bodyPr>
          <a:lstStyle/>
          <a:p>
            <a:r>
              <a:rPr lang="en-GB" dirty="0"/>
              <a:t>Reflection</a:t>
            </a:r>
          </a:p>
        </p:txBody>
      </p:sp>
      <p:sp>
        <p:nvSpPr>
          <p:cNvPr id="3" name="Content Placeholder 2">
            <a:extLst>
              <a:ext uri="{FF2B5EF4-FFF2-40B4-BE49-F238E27FC236}">
                <a16:creationId xmlns:a16="http://schemas.microsoft.com/office/drawing/2014/main" id="{215D639D-7095-4FE7-95F2-25CC3AC56995}"/>
              </a:ext>
            </a:extLst>
          </p:cNvPr>
          <p:cNvSpPr>
            <a:spLocks noGrp="1"/>
          </p:cNvSpPr>
          <p:nvPr>
            <p:ph idx="1"/>
          </p:nvPr>
        </p:nvSpPr>
        <p:spPr>
          <a:xfrm>
            <a:off x="443883" y="1508760"/>
            <a:ext cx="4493877" cy="3154680"/>
          </a:xfrm>
        </p:spPr>
        <p:txBody>
          <a:bodyPr>
            <a:normAutofit/>
          </a:bodyPr>
          <a:lstStyle/>
          <a:p>
            <a:r>
              <a:rPr lang="en-GB" sz="1500" dirty="0"/>
              <a:t>Reflection includes both thinking about and communicating with others about the performance. The tricky part with reflection is not whether it works, but rather, how to create moments of reflection in a game without creating huge breaks in game play.</a:t>
            </a:r>
          </a:p>
          <a:p>
            <a:r>
              <a:rPr lang="en-GB" sz="1500" dirty="0"/>
              <a:t>Clever use of reflection can help players think about their mistakes and allow them to improve their skills and overcome a previously unsolvable problem</a:t>
            </a:r>
          </a:p>
          <a:p>
            <a:r>
              <a:rPr lang="en-GB" sz="1500" dirty="0"/>
              <a:t>One of the most common moments of reflection in games is the score screen, or in military jargon, the debrief.</a:t>
            </a:r>
          </a:p>
        </p:txBody>
      </p:sp>
      <p:sp>
        <p:nvSpPr>
          <p:cNvPr id="4" name="Slide Number Placeholder 3">
            <a:extLst>
              <a:ext uri="{FF2B5EF4-FFF2-40B4-BE49-F238E27FC236}">
                <a16:creationId xmlns:a16="http://schemas.microsoft.com/office/drawing/2014/main" id="{73DF3318-A98E-4A73-8C5D-D5BA9E9ADB77}"/>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smtClean="0"/>
              <a:pPr>
                <a:spcAft>
                  <a:spcPts val="600"/>
                </a:spcAft>
              </a:pPr>
              <a:t>33</a:t>
            </a:fld>
            <a:endParaRPr lang="en-GB"/>
          </a:p>
        </p:txBody>
      </p:sp>
      <p:pic>
        <p:nvPicPr>
          <p:cNvPr id="2050" name="Picture 2" descr="Image result for mirror mirror on the wall">
            <a:extLst>
              <a:ext uri="{FF2B5EF4-FFF2-40B4-BE49-F238E27FC236}">
                <a16:creationId xmlns:a16="http://schemas.microsoft.com/office/drawing/2014/main" id="{818A8A2E-F169-4068-BFE8-AF1B9F584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753" y="1767675"/>
            <a:ext cx="4062247" cy="203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4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D5CE-9611-4B5B-885F-F71B7B9C0354}"/>
              </a:ext>
            </a:extLst>
          </p:cNvPr>
          <p:cNvSpPr>
            <a:spLocks noGrp="1"/>
          </p:cNvSpPr>
          <p:nvPr>
            <p:ph type="title"/>
          </p:nvPr>
        </p:nvSpPr>
        <p:spPr>
          <a:xfrm>
            <a:off x="902189" y="213132"/>
            <a:ext cx="7338060" cy="1131570"/>
          </a:xfrm>
        </p:spPr>
        <p:txBody>
          <a:bodyPr>
            <a:normAutofit/>
          </a:bodyPr>
          <a:lstStyle/>
          <a:p>
            <a:r>
              <a:rPr lang="en-GB" dirty="0"/>
              <a:t>Reflection </a:t>
            </a:r>
          </a:p>
        </p:txBody>
      </p:sp>
      <p:sp>
        <p:nvSpPr>
          <p:cNvPr id="4" name="Slide Number Placeholder 3">
            <a:extLst>
              <a:ext uri="{FF2B5EF4-FFF2-40B4-BE49-F238E27FC236}">
                <a16:creationId xmlns:a16="http://schemas.microsoft.com/office/drawing/2014/main" id="{73DF3318-A98E-4A73-8C5D-D5BA9E9ADB77}"/>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smtClean="0"/>
              <a:pPr>
                <a:spcAft>
                  <a:spcPts val="600"/>
                </a:spcAft>
              </a:pPr>
              <a:t>34</a:t>
            </a:fld>
            <a:endParaRPr lang="en-GB"/>
          </a:p>
        </p:txBody>
      </p:sp>
      <p:sp>
        <p:nvSpPr>
          <p:cNvPr id="7" name="Content Placeholder 6">
            <a:extLst>
              <a:ext uri="{FF2B5EF4-FFF2-40B4-BE49-F238E27FC236}">
                <a16:creationId xmlns:a16="http://schemas.microsoft.com/office/drawing/2014/main" id="{C8443CD5-0046-4123-B17D-4E98994834E1}"/>
              </a:ext>
            </a:extLst>
          </p:cNvPr>
          <p:cNvSpPr>
            <a:spLocks noGrp="1"/>
          </p:cNvSpPr>
          <p:nvPr>
            <p:ph idx="1"/>
          </p:nvPr>
        </p:nvSpPr>
        <p:spPr>
          <a:xfrm>
            <a:off x="469052" y="1508760"/>
            <a:ext cx="3079908" cy="3154680"/>
          </a:xfrm>
        </p:spPr>
        <p:txBody>
          <a:bodyPr/>
          <a:lstStyle/>
          <a:p>
            <a:r>
              <a:rPr lang="en-GB" dirty="0"/>
              <a:t>Here, the player has been slain by opponents and must wait 30-60 seconds before respawning and getting back into the action. This cooling off period affords an opportunity for reflection.</a:t>
            </a:r>
          </a:p>
          <a:p>
            <a:r>
              <a:rPr lang="en-GB" dirty="0"/>
              <a:t>After they respawn, the players can apply what they have learned by purchasing defensive items or changing tactics with their team.</a:t>
            </a:r>
          </a:p>
        </p:txBody>
      </p:sp>
      <p:pic>
        <p:nvPicPr>
          <p:cNvPr id="8" name="Picture 7">
            <a:extLst>
              <a:ext uri="{FF2B5EF4-FFF2-40B4-BE49-F238E27FC236}">
                <a16:creationId xmlns:a16="http://schemas.microsoft.com/office/drawing/2014/main" id="{C1E311B1-4499-4E7D-8C92-32DECFF609E3}"/>
              </a:ext>
            </a:extLst>
          </p:cNvPr>
          <p:cNvPicPr>
            <a:picLocks noChangeAspect="1"/>
          </p:cNvPicPr>
          <p:nvPr/>
        </p:nvPicPr>
        <p:blipFill>
          <a:blip r:embed="rId2"/>
          <a:stretch>
            <a:fillRect/>
          </a:stretch>
        </p:blipFill>
        <p:spPr>
          <a:xfrm>
            <a:off x="3513045" y="1626669"/>
            <a:ext cx="5623982" cy="2918861"/>
          </a:xfrm>
          <a:prstGeom prst="rect">
            <a:avLst/>
          </a:prstGeom>
        </p:spPr>
      </p:pic>
      <p:sp>
        <p:nvSpPr>
          <p:cNvPr id="9" name="Arrow: Right 8">
            <a:extLst>
              <a:ext uri="{FF2B5EF4-FFF2-40B4-BE49-F238E27FC236}">
                <a16:creationId xmlns:a16="http://schemas.microsoft.com/office/drawing/2014/main" id="{70C5BE68-51D6-4766-9F3E-45CB912B6DC4}"/>
              </a:ext>
            </a:extLst>
          </p:cNvPr>
          <p:cNvSpPr/>
          <p:nvPr/>
        </p:nvSpPr>
        <p:spPr>
          <a:xfrm>
            <a:off x="4338712" y="2523823"/>
            <a:ext cx="1211179" cy="5622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BC71C01-5593-4C25-9B97-0C4CFA907B49}"/>
              </a:ext>
            </a:extLst>
          </p:cNvPr>
          <p:cNvSpPr/>
          <p:nvPr/>
        </p:nvSpPr>
        <p:spPr>
          <a:xfrm>
            <a:off x="3405019" y="4602325"/>
            <a:ext cx="2190023" cy="369332"/>
          </a:xfrm>
          <a:prstGeom prst="rect">
            <a:avLst/>
          </a:prstGeom>
        </p:spPr>
        <p:txBody>
          <a:bodyPr wrap="none">
            <a:spAutoFit/>
          </a:bodyPr>
          <a:lstStyle/>
          <a:p>
            <a:r>
              <a:rPr lang="en-GB" dirty="0"/>
              <a:t>League of Legends™</a:t>
            </a:r>
          </a:p>
        </p:txBody>
      </p:sp>
    </p:spTree>
    <p:extLst>
      <p:ext uri="{BB962C8B-B14F-4D97-AF65-F5344CB8AC3E}">
        <p14:creationId xmlns:p14="http://schemas.microsoft.com/office/powerpoint/2010/main" val="161479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799E-F72E-48B7-A943-0AE7F0FA624D}"/>
              </a:ext>
            </a:extLst>
          </p:cNvPr>
          <p:cNvSpPr>
            <a:spLocks noGrp="1"/>
          </p:cNvSpPr>
          <p:nvPr>
            <p:ph type="title"/>
          </p:nvPr>
        </p:nvSpPr>
        <p:spPr/>
        <p:txBody>
          <a:bodyPr/>
          <a:lstStyle/>
          <a:p>
            <a:r>
              <a:rPr lang="en-GB" dirty="0"/>
              <a:t>Engagement and Motivation</a:t>
            </a:r>
          </a:p>
        </p:txBody>
      </p:sp>
      <p:sp>
        <p:nvSpPr>
          <p:cNvPr id="3" name="Content Placeholder 2">
            <a:extLst>
              <a:ext uri="{FF2B5EF4-FFF2-40B4-BE49-F238E27FC236}">
                <a16:creationId xmlns:a16="http://schemas.microsoft.com/office/drawing/2014/main" id="{2536264A-ED9A-4ABD-BC87-B5801B66716E}"/>
              </a:ext>
            </a:extLst>
          </p:cNvPr>
          <p:cNvSpPr>
            <a:spLocks noGrp="1"/>
          </p:cNvSpPr>
          <p:nvPr>
            <p:ph idx="1"/>
          </p:nvPr>
        </p:nvSpPr>
        <p:spPr>
          <a:xfrm>
            <a:off x="461031" y="1508760"/>
            <a:ext cx="4584211" cy="3154680"/>
          </a:xfrm>
        </p:spPr>
        <p:txBody>
          <a:bodyPr>
            <a:normAutofit fontScale="92500" lnSpcReduction="10000"/>
          </a:bodyPr>
          <a:lstStyle/>
          <a:p>
            <a:pPr marL="0" indent="0">
              <a:buNone/>
            </a:pPr>
            <a:r>
              <a:rPr lang="en-GB" dirty="0"/>
              <a:t>A technique commonly used to increase motivation and engagement is the use of emotional pulls. Emotional pulls are effective because we are emotional beings by nature.</a:t>
            </a:r>
          </a:p>
          <a:p>
            <a:pPr marL="0" indent="0">
              <a:buNone/>
            </a:pPr>
            <a:r>
              <a:rPr lang="en-GB" dirty="0"/>
              <a:t>When using emotional motivation, always consider the target audience and the domain. For example, the crew of a ship may be particularly sensitive to the dangers of dying at sea; and budding surgeons may be particularly motivated by losing a patient.</a:t>
            </a:r>
          </a:p>
          <a:p>
            <a:pPr marL="0" indent="0">
              <a:buNone/>
            </a:pPr>
            <a:r>
              <a:rPr lang="en-GB" dirty="0"/>
              <a:t>Damage Control Trainer, a critical error can lead to a video showing the death of shipmates as seen in Figure 3.1. In this case, the emotional experience provides both feedback and motivation that leads to increased engagement and flow.</a:t>
            </a:r>
          </a:p>
        </p:txBody>
      </p:sp>
      <p:sp>
        <p:nvSpPr>
          <p:cNvPr id="4" name="Slide Number Placeholder 3">
            <a:extLst>
              <a:ext uri="{FF2B5EF4-FFF2-40B4-BE49-F238E27FC236}">
                <a16:creationId xmlns:a16="http://schemas.microsoft.com/office/drawing/2014/main" id="{DEFBC246-2DB0-4790-A83C-FB058583E2D5}"/>
              </a:ext>
            </a:extLst>
          </p:cNvPr>
          <p:cNvSpPr>
            <a:spLocks noGrp="1"/>
          </p:cNvSpPr>
          <p:nvPr>
            <p:ph type="sldNum" sz="quarter" idx="12"/>
          </p:nvPr>
        </p:nvSpPr>
        <p:spPr/>
        <p:txBody>
          <a:bodyPr/>
          <a:lstStyle/>
          <a:p>
            <a:fld id="{93D4C1C2-5B6E-2F46-9ED0-2C366A772FD4}" type="slidenum">
              <a:rPr lang="en-GB" smtClean="0"/>
              <a:t>35</a:t>
            </a:fld>
            <a:endParaRPr lang="en-GB"/>
          </a:p>
        </p:txBody>
      </p:sp>
      <p:pic>
        <p:nvPicPr>
          <p:cNvPr id="5" name="Picture 4">
            <a:extLst>
              <a:ext uri="{FF2B5EF4-FFF2-40B4-BE49-F238E27FC236}">
                <a16:creationId xmlns:a16="http://schemas.microsoft.com/office/drawing/2014/main" id="{08E009D5-D065-4EE0-9189-BA92796E0E10}"/>
              </a:ext>
            </a:extLst>
          </p:cNvPr>
          <p:cNvPicPr>
            <a:picLocks noChangeAspect="1"/>
          </p:cNvPicPr>
          <p:nvPr/>
        </p:nvPicPr>
        <p:blipFill>
          <a:blip r:embed="rId3"/>
          <a:stretch>
            <a:fillRect/>
          </a:stretch>
        </p:blipFill>
        <p:spPr>
          <a:xfrm>
            <a:off x="5367393" y="1914986"/>
            <a:ext cx="3710577" cy="2499621"/>
          </a:xfrm>
          <a:prstGeom prst="rect">
            <a:avLst/>
          </a:prstGeom>
        </p:spPr>
      </p:pic>
      <p:grpSp>
        <p:nvGrpSpPr>
          <p:cNvPr id="6" name="Group 5">
            <a:extLst>
              <a:ext uri="{FF2B5EF4-FFF2-40B4-BE49-F238E27FC236}">
                <a16:creationId xmlns:a16="http://schemas.microsoft.com/office/drawing/2014/main" id="{35F7F541-D6F5-4A93-AEFE-A2A2E61A7BB7}"/>
              </a:ext>
            </a:extLst>
          </p:cNvPr>
          <p:cNvGrpSpPr/>
          <p:nvPr/>
        </p:nvGrpSpPr>
        <p:grpSpPr>
          <a:xfrm>
            <a:off x="5301842" y="1193806"/>
            <a:ext cx="5698706" cy="1834920"/>
            <a:chOff x="1990062" y="2665823"/>
            <a:chExt cx="7338060" cy="2362774"/>
          </a:xfrm>
        </p:grpSpPr>
        <p:pic>
          <p:nvPicPr>
            <p:cNvPr id="1026" name="Picture 2">
              <a:extLst>
                <a:ext uri="{FF2B5EF4-FFF2-40B4-BE49-F238E27FC236}">
                  <a16:creationId xmlns:a16="http://schemas.microsoft.com/office/drawing/2014/main" id="{20DBEFB3-D691-445D-A05B-9D293200A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470" y="3418872"/>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19E39F0-702F-4C93-BCC5-47B3AEADCF8A}"/>
                </a:ext>
              </a:extLst>
            </p:cNvPr>
            <p:cNvSpPr txBox="1">
              <a:spLocks/>
            </p:cNvSpPr>
            <p:nvPr/>
          </p:nvSpPr>
          <p:spPr>
            <a:xfrm>
              <a:off x="1990062" y="2665823"/>
              <a:ext cx="7338060" cy="1131570"/>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r>
                <a:rPr lang="en-GB" sz="2000" dirty="0">
                  <a:solidFill>
                    <a:schemeClr val="tx1"/>
                  </a:solidFill>
                </a:rPr>
                <a:t>Papers please</a:t>
              </a:r>
            </a:p>
          </p:txBody>
        </p:sp>
      </p:grpSp>
      <p:grpSp>
        <p:nvGrpSpPr>
          <p:cNvPr id="8" name="Group 7">
            <a:extLst>
              <a:ext uri="{FF2B5EF4-FFF2-40B4-BE49-F238E27FC236}">
                <a16:creationId xmlns:a16="http://schemas.microsoft.com/office/drawing/2014/main" id="{BE7F451C-333B-4167-AFFC-087B6572A934}"/>
              </a:ext>
            </a:extLst>
          </p:cNvPr>
          <p:cNvGrpSpPr/>
          <p:nvPr/>
        </p:nvGrpSpPr>
        <p:grpSpPr>
          <a:xfrm>
            <a:off x="5367393" y="2803238"/>
            <a:ext cx="5908228" cy="2041720"/>
            <a:chOff x="5382749" y="2357946"/>
            <a:chExt cx="7253652" cy="2506662"/>
          </a:xfrm>
        </p:grpSpPr>
        <p:pic>
          <p:nvPicPr>
            <p:cNvPr id="1028" name="Picture 4" descr="Firewatch">
              <a:extLst>
                <a:ext uri="{FF2B5EF4-FFF2-40B4-BE49-F238E27FC236}">
                  <a16:creationId xmlns:a16="http://schemas.microsoft.com/office/drawing/2014/main" id="{F1FC8E83-AE9E-4CA0-B930-792EF4272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749" y="3150108"/>
              <a:ext cx="2857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71270E0-5747-4C8F-BA4B-E99AE7F14AFA}"/>
                </a:ext>
              </a:extLst>
            </p:cNvPr>
            <p:cNvSpPr txBox="1">
              <a:spLocks/>
            </p:cNvSpPr>
            <p:nvPr/>
          </p:nvSpPr>
          <p:spPr>
            <a:xfrm>
              <a:off x="5382749" y="2357946"/>
              <a:ext cx="7253652" cy="1131570"/>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a:lstStyle>
            <a:p>
              <a:r>
                <a:rPr lang="en-GB" sz="2000" dirty="0" err="1">
                  <a:solidFill>
                    <a:schemeClr val="tx1"/>
                  </a:solidFill>
                </a:rPr>
                <a:t>firewatch</a:t>
              </a:r>
              <a:endParaRPr lang="en-GB" sz="2000" dirty="0">
                <a:solidFill>
                  <a:schemeClr val="tx1"/>
                </a:solidFill>
              </a:endParaRPr>
            </a:p>
          </p:txBody>
        </p:sp>
      </p:grpSp>
    </p:spTree>
    <p:extLst>
      <p:ext uri="{BB962C8B-B14F-4D97-AF65-F5344CB8AC3E}">
        <p14:creationId xmlns:p14="http://schemas.microsoft.com/office/powerpoint/2010/main" val="39342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A906-48AC-4B03-A13F-5E0C2CA3A8B4}"/>
              </a:ext>
            </a:extLst>
          </p:cNvPr>
          <p:cNvSpPr>
            <a:spLocks noGrp="1"/>
          </p:cNvSpPr>
          <p:nvPr>
            <p:ph type="title"/>
          </p:nvPr>
        </p:nvSpPr>
        <p:spPr/>
        <p:txBody>
          <a:bodyPr/>
          <a:lstStyle/>
          <a:p>
            <a:r>
              <a:rPr lang="en-GB" dirty="0"/>
              <a:t>practical</a:t>
            </a:r>
          </a:p>
        </p:txBody>
      </p:sp>
      <p:sp>
        <p:nvSpPr>
          <p:cNvPr id="4" name="Slide Number Placeholder 3">
            <a:extLst>
              <a:ext uri="{FF2B5EF4-FFF2-40B4-BE49-F238E27FC236}">
                <a16:creationId xmlns:a16="http://schemas.microsoft.com/office/drawing/2014/main" id="{DE9F2408-71FE-4F88-8293-BCF56209BA1E}"/>
              </a:ext>
            </a:extLst>
          </p:cNvPr>
          <p:cNvSpPr>
            <a:spLocks noGrp="1"/>
          </p:cNvSpPr>
          <p:nvPr>
            <p:ph type="sldNum" sz="quarter" idx="12"/>
          </p:nvPr>
        </p:nvSpPr>
        <p:spPr/>
        <p:txBody>
          <a:bodyPr/>
          <a:lstStyle/>
          <a:p>
            <a:fld id="{93D4C1C2-5B6E-2F46-9ED0-2C366A772FD4}" type="slidenum">
              <a:rPr lang="en-GB" smtClean="0"/>
              <a:t>36</a:t>
            </a:fld>
            <a:endParaRPr lang="en-GB"/>
          </a:p>
        </p:txBody>
      </p:sp>
      <p:sp>
        <p:nvSpPr>
          <p:cNvPr id="6" name="Content Placeholder 2">
            <a:extLst>
              <a:ext uri="{FF2B5EF4-FFF2-40B4-BE49-F238E27FC236}">
                <a16:creationId xmlns:a16="http://schemas.microsoft.com/office/drawing/2014/main" id="{A92630EC-41F5-4A50-B504-97C2DDF579BF}"/>
              </a:ext>
            </a:extLst>
          </p:cNvPr>
          <p:cNvSpPr>
            <a:spLocks noGrp="1"/>
          </p:cNvSpPr>
          <p:nvPr>
            <p:ph idx="1"/>
          </p:nvPr>
        </p:nvSpPr>
        <p:spPr>
          <a:xfrm>
            <a:off x="461031" y="1508760"/>
            <a:ext cx="7881857" cy="3154680"/>
          </a:xfrm>
        </p:spPr>
        <p:txBody>
          <a:bodyPr>
            <a:normAutofit/>
          </a:bodyPr>
          <a:lstStyle/>
          <a:p>
            <a:pPr marL="0" indent="0">
              <a:buNone/>
            </a:pPr>
            <a:r>
              <a:rPr lang="en-GB" dirty="0"/>
              <a:t>In groups of 3 from games you’ve played in the past can you please name and detail examples of positive reinforcement used within games? </a:t>
            </a:r>
          </a:p>
          <a:p>
            <a:pPr marL="0" indent="0">
              <a:buNone/>
            </a:pPr>
            <a:endParaRPr lang="en-GB" dirty="0"/>
          </a:p>
        </p:txBody>
      </p:sp>
      <p:pic>
        <p:nvPicPr>
          <p:cNvPr id="3" name="Picture 2">
            <a:extLst>
              <a:ext uri="{FF2B5EF4-FFF2-40B4-BE49-F238E27FC236}">
                <a16:creationId xmlns:a16="http://schemas.microsoft.com/office/drawing/2014/main" id="{29424D36-71E2-4E91-B0E4-9CAB5E9232FA}"/>
              </a:ext>
            </a:extLst>
          </p:cNvPr>
          <p:cNvPicPr>
            <a:picLocks noChangeAspect="1"/>
          </p:cNvPicPr>
          <p:nvPr/>
        </p:nvPicPr>
        <p:blipFill>
          <a:blip r:embed="rId2"/>
          <a:stretch>
            <a:fillRect/>
          </a:stretch>
        </p:blipFill>
        <p:spPr>
          <a:xfrm>
            <a:off x="1465006" y="2172890"/>
            <a:ext cx="5712542" cy="2918095"/>
          </a:xfrm>
          <a:prstGeom prst="rect">
            <a:avLst/>
          </a:prstGeom>
        </p:spPr>
      </p:pic>
    </p:spTree>
    <p:extLst>
      <p:ext uri="{BB962C8B-B14F-4D97-AF65-F5344CB8AC3E}">
        <p14:creationId xmlns:p14="http://schemas.microsoft.com/office/powerpoint/2010/main" val="34756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0391-2B29-4C53-B1E5-B3C32DEA43FC}"/>
              </a:ext>
            </a:extLst>
          </p:cNvPr>
          <p:cNvSpPr>
            <a:spLocks noGrp="1"/>
          </p:cNvSpPr>
          <p:nvPr>
            <p:ph type="title"/>
          </p:nvPr>
        </p:nvSpPr>
        <p:spPr/>
        <p:txBody>
          <a:bodyPr/>
          <a:lstStyle/>
          <a:p>
            <a:r>
              <a:rPr lang="en-GB" dirty="0"/>
              <a:t>Player Experience</a:t>
            </a:r>
          </a:p>
        </p:txBody>
      </p:sp>
      <p:sp>
        <p:nvSpPr>
          <p:cNvPr id="4" name="Slide Number Placeholder 3">
            <a:extLst>
              <a:ext uri="{FF2B5EF4-FFF2-40B4-BE49-F238E27FC236}">
                <a16:creationId xmlns:a16="http://schemas.microsoft.com/office/drawing/2014/main" id="{60FFE431-575E-4803-B7A2-A7D873414F2A}"/>
              </a:ext>
            </a:extLst>
          </p:cNvPr>
          <p:cNvSpPr>
            <a:spLocks noGrp="1"/>
          </p:cNvSpPr>
          <p:nvPr>
            <p:ph type="sldNum" sz="quarter" idx="12"/>
          </p:nvPr>
        </p:nvSpPr>
        <p:spPr/>
        <p:txBody>
          <a:bodyPr/>
          <a:lstStyle/>
          <a:p>
            <a:fld id="{93D4C1C2-5B6E-2F46-9ED0-2C366A772FD4}" type="slidenum">
              <a:rPr lang="en-GB" smtClean="0"/>
              <a:t>4</a:t>
            </a:fld>
            <a:endParaRPr lang="en-GB"/>
          </a:p>
        </p:txBody>
      </p:sp>
      <p:sp>
        <p:nvSpPr>
          <p:cNvPr id="5" name="Content Placeholder 2">
            <a:extLst>
              <a:ext uri="{FF2B5EF4-FFF2-40B4-BE49-F238E27FC236}">
                <a16:creationId xmlns:a16="http://schemas.microsoft.com/office/drawing/2014/main" id="{3BC13395-DF2C-4165-A4C6-5022AC8C16D9}"/>
              </a:ext>
            </a:extLst>
          </p:cNvPr>
          <p:cNvSpPr>
            <a:spLocks noGrp="1"/>
          </p:cNvSpPr>
          <p:nvPr>
            <p:ph idx="1"/>
          </p:nvPr>
        </p:nvSpPr>
        <p:spPr>
          <a:xfrm>
            <a:off x="902189" y="1508760"/>
            <a:ext cx="7338060" cy="3527814"/>
          </a:xfrm>
        </p:spPr>
        <p:txBody>
          <a:bodyPr>
            <a:normAutofit/>
          </a:bodyPr>
          <a:lstStyle/>
          <a:p>
            <a:r>
              <a:rPr lang="en-US" b="1" dirty="0"/>
              <a:t>Players experience </a:t>
            </a:r>
            <a:r>
              <a:rPr lang="en-US" dirty="0"/>
              <a:t>–</a:t>
            </a:r>
            <a:r>
              <a:rPr lang="en-US" b="1" dirty="0"/>
              <a:t> </a:t>
            </a:r>
            <a:r>
              <a:rPr lang="en-US" dirty="0"/>
              <a:t>Player experience constitutes one of the most significant factors in determining the success rate of games. Games which do not provide enormous user experience usually will not gain intense interest from players. The concept of player experience is normally interchanged with concepts such as fun, flow, fulfillment, enjoyment, engagement, satisfaction, pleasure and playability.</a:t>
            </a:r>
          </a:p>
          <a:p>
            <a:endParaRPr lang="en-US" dirty="0"/>
          </a:p>
          <a:p>
            <a:r>
              <a:rPr lang="en-US" dirty="0"/>
              <a:t>The sooner you can bring the player into the equation the better, and the first way to do this is to set “player experience goals”</a:t>
            </a:r>
          </a:p>
          <a:p>
            <a:endParaRPr lang="en-US" dirty="0"/>
          </a:p>
          <a:p>
            <a:pPr marL="0" indent="0">
              <a:buNone/>
            </a:pPr>
            <a:endParaRPr lang="en-GB" sz="1800" dirty="0"/>
          </a:p>
          <a:p>
            <a:endParaRPr lang="en-GB" dirty="0"/>
          </a:p>
        </p:txBody>
      </p:sp>
    </p:spTree>
    <p:extLst>
      <p:ext uri="{BB962C8B-B14F-4D97-AF65-F5344CB8AC3E}">
        <p14:creationId xmlns:p14="http://schemas.microsoft.com/office/powerpoint/2010/main" val="2099105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0391-2B29-4C53-B1E5-B3C32DEA43FC}"/>
              </a:ext>
            </a:extLst>
          </p:cNvPr>
          <p:cNvSpPr>
            <a:spLocks noGrp="1"/>
          </p:cNvSpPr>
          <p:nvPr>
            <p:ph type="title"/>
          </p:nvPr>
        </p:nvSpPr>
        <p:spPr>
          <a:xfrm>
            <a:off x="766916" y="213132"/>
            <a:ext cx="7473333" cy="1131570"/>
          </a:xfrm>
        </p:spPr>
        <p:txBody>
          <a:bodyPr/>
          <a:lstStyle/>
          <a:p>
            <a:r>
              <a:rPr lang="en-GB" dirty="0"/>
              <a:t>The game is not the experience</a:t>
            </a:r>
          </a:p>
        </p:txBody>
      </p:sp>
      <p:sp>
        <p:nvSpPr>
          <p:cNvPr id="4" name="Slide Number Placeholder 3">
            <a:extLst>
              <a:ext uri="{FF2B5EF4-FFF2-40B4-BE49-F238E27FC236}">
                <a16:creationId xmlns:a16="http://schemas.microsoft.com/office/drawing/2014/main" id="{60FFE431-575E-4803-B7A2-A7D873414F2A}"/>
              </a:ext>
            </a:extLst>
          </p:cNvPr>
          <p:cNvSpPr>
            <a:spLocks noGrp="1"/>
          </p:cNvSpPr>
          <p:nvPr>
            <p:ph type="sldNum" sz="quarter" idx="12"/>
          </p:nvPr>
        </p:nvSpPr>
        <p:spPr/>
        <p:txBody>
          <a:bodyPr/>
          <a:lstStyle/>
          <a:p>
            <a:fld id="{93D4C1C2-5B6E-2F46-9ED0-2C366A772FD4}" type="slidenum">
              <a:rPr lang="en-GB" smtClean="0"/>
              <a:t>5</a:t>
            </a:fld>
            <a:endParaRPr lang="en-GB"/>
          </a:p>
        </p:txBody>
      </p:sp>
      <p:sp>
        <p:nvSpPr>
          <p:cNvPr id="6" name="Content Placeholder 5">
            <a:extLst>
              <a:ext uri="{FF2B5EF4-FFF2-40B4-BE49-F238E27FC236}">
                <a16:creationId xmlns:a16="http://schemas.microsoft.com/office/drawing/2014/main" id="{EC085338-7A69-47FB-9D1C-920D0E79218F}"/>
              </a:ext>
            </a:extLst>
          </p:cNvPr>
          <p:cNvSpPr>
            <a:spLocks noGrp="1"/>
          </p:cNvSpPr>
          <p:nvPr>
            <p:ph idx="1"/>
          </p:nvPr>
        </p:nvSpPr>
        <p:spPr>
          <a:xfrm>
            <a:off x="671052" y="1508759"/>
            <a:ext cx="8032841" cy="3421609"/>
          </a:xfrm>
        </p:spPr>
        <p:txBody>
          <a:bodyPr>
            <a:normAutofit fontScale="92500" lnSpcReduction="20000"/>
          </a:bodyPr>
          <a:lstStyle/>
          <a:p>
            <a:r>
              <a:rPr lang="en-GB" sz="1800" dirty="0"/>
              <a:t>The game enables the experience, but it </a:t>
            </a:r>
            <a:r>
              <a:rPr lang="en-GB" sz="1800" i="1" dirty="0"/>
              <a:t>is not the experience.</a:t>
            </a:r>
            <a:endParaRPr lang="en-GB" sz="1800" dirty="0"/>
          </a:p>
          <a:p>
            <a:r>
              <a:rPr lang="en-GB" sz="1800" dirty="0"/>
              <a:t>The ancient Zen question addresses this directly: </a:t>
            </a:r>
          </a:p>
          <a:p>
            <a:pPr marL="0" indent="0" algn="ctr">
              <a:buNone/>
            </a:pPr>
            <a:r>
              <a:rPr lang="en-GB" sz="3000" dirty="0"/>
              <a:t>“If a tree falls in the forest, and no one is there to hear it, does it make a sound? ”</a:t>
            </a:r>
          </a:p>
          <a:p>
            <a:r>
              <a:rPr lang="en-GB" sz="1800" dirty="0"/>
              <a:t>If our definition of “ sound ” is air molecules vibrating, then yes, the tree makes a sound.</a:t>
            </a:r>
          </a:p>
          <a:p>
            <a:r>
              <a:rPr lang="en-GB" sz="1800" dirty="0"/>
              <a:t>If our definition of sound is the </a:t>
            </a:r>
            <a:r>
              <a:rPr lang="en-GB" sz="1800" i="1" dirty="0"/>
              <a:t>experience of hearing a sound</a:t>
            </a:r>
            <a:r>
              <a:rPr lang="en-GB" sz="1800" dirty="0"/>
              <a:t>, then the answer is no, the tree makes no sound when no one is there.</a:t>
            </a:r>
          </a:p>
          <a:p>
            <a:r>
              <a:rPr lang="en-GB" sz="1800" dirty="0"/>
              <a:t>As designers, we don’t really care about the tree and how it falls — we care only about the </a:t>
            </a:r>
            <a:r>
              <a:rPr lang="en-GB" sz="1900" b="1" dirty="0"/>
              <a:t>experience</a:t>
            </a:r>
            <a:r>
              <a:rPr lang="en-GB" sz="1800" dirty="0"/>
              <a:t> of hearing it. The tree is just a means to an end. And if no one is there to hear it, well, we don’t care at all.</a:t>
            </a:r>
          </a:p>
          <a:p>
            <a:r>
              <a:rPr lang="en-GB" sz="1800" dirty="0"/>
              <a:t>The game is not the experience. The game enables the experience.</a:t>
            </a:r>
          </a:p>
        </p:txBody>
      </p:sp>
    </p:spTree>
    <p:extLst>
      <p:ext uri="{BB962C8B-B14F-4D97-AF65-F5344CB8AC3E}">
        <p14:creationId xmlns:p14="http://schemas.microsoft.com/office/powerpoint/2010/main" val="123326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additive="base">
                                        <p:cTn id="1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D4F9-AEFD-41BA-9EC9-73A42FC764EA}"/>
              </a:ext>
            </a:extLst>
          </p:cNvPr>
          <p:cNvSpPr>
            <a:spLocks noGrp="1"/>
          </p:cNvSpPr>
          <p:nvPr>
            <p:ph type="title"/>
          </p:nvPr>
        </p:nvSpPr>
        <p:spPr/>
        <p:txBody>
          <a:bodyPr/>
          <a:lstStyle/>
          <a:p>
            <a:r>
              <a:rPr lang="en-GB" sz="3200" dirty="0">
                <a:latin typeface="Arial" panose="020B0604020202020204" pitchFamily="34" charset="0"/>
              </a:rPr>
              <a:t>Aesthetics / </a:t>
            </a:r>
            <a:r>
              <a:rPr lang="en-GB" sz="3200" dirty="0" err="1">
                <a:latin typeface="Arial" panose="020B0604020202020204" pitchFamily="34" charset="0"/>
              </a:rPr>
              <a:t>mda</a:t>
            </a:r>
            <a:r>
              <a:rPr lang="en-GB" sz="3200" dirty="0">
                <a:latin typeface="Arial" panose="020B0604020202020204" pitchFamily="34" charset="0"/>
              </a:rPr>
              <a:t> / 6-11 Format</a:t>
            </a:r>
            <a:endParaRPr lang="en-GB" dirty="0"/>
          </a:p>
        </p:txBody>
      </p:sp>
      <p:sp>
        <p:nvSpPr>
          <p:cNvPr id="4" name="Slide Number Placeholder 3">
            <a:extLst>
              <a:ext uri="{FF2B5EF4-FFF2-40B4-BE49-F238E27FC236}">
                <a16:creationId xmlns:a16="http://schemas.microsoft.com/office/drawing/2014/main" id="{1F0B39D2-C284-4B34-BF3C-64C1898C1591}"/>
              </a:ext>
            </a:extLst>
          </p:cNvPr>
          <p:cNvSpPr>
            <a:spLocks noGrp="1"/>
          </p:cNvSpPr>
          <p:nvPr>
            <p:ph type="sldNum" sz="quarter" idx="12"/>
          </p:nvPr>
        </p:nvSpPr>
        <p:spPr/>
        <p:txBody>
          <a:bodyPr/>
          <a:lstStyle/>
          <a:p>
            <a:fld id="{93D4C1C2-5B6E-2F46-9ED0-2C366A772FD4}" type="slidenum">
              <a:rPr lang="en-GB" smtClean="0"/>
              <a:t>6</a:t>
            </a:fld>
            <a:endParaRPr lang="en-GB"/>
          </a:p>
        </p:txBody>
      </p:sp>
      <p:sp>
        <p:nvSpPr>
          <p:cNvPr id="5" name="Content Placeholder 4">
            <a:extLst>
              <a:ext uri="{FF2B5EF4-FFF2-40B4-BE49-F238E27FC236}">
                <a16:creationId xmlns:a16="http://schemas.microsoft.com/office/drawing/2014/main" id="{804B2703-A05D-4ACD-85FB-74921E2D88BE}"/>
              </a:ext>
            </a:extLst>
          </p:cNvPr>
          <p:cNvSpPr>
            <a:spLocks noGrp="1"/>
          </p:cNvSpPr>
          <p:nvPr>
            <p:ph idx="1"/>
          </p:nvPr>
        </p:nvSpPr>
        <p:spPr>
          <a:xfrm>
            <a:off x="394678" y="1543347"/>
            <a:ext cx="5758472" cy="354763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0">
              <a:buNone/>
            </a:pPr>
            <a:r>
              <a:rPr lang="en-GB" sz="1200" dirty="0">
                <a:latin typeface="Arial" panose="020B0604020202020204" pitchFamily="34" charset="0"/>
              </a:rPr>
              <a:t>There are eight type of Aesthetics as stated by </a:t>
            </a:r>
            <a:r>
              <a:rPr lang="en-GB" sz="1200" dirty="0" err="1">
                <a:latin typeface="Arial" panose="020B0604020202020204" pitchFamily="34" charset="0"/>
              </a:rPr>
              <a:t>Hunicke</a:t>
            </a:r>
            <a:r>
              <a:rPr lang="en-GB" sz="1200" dirty="0">
                <a:latin typeface="Arial" panose="020B0604020202020204" pitchFamily="34" charset="0"/>
              </a:rPr>
              <a:t>, LeBlanc and </a:t>
            </a:r>
            <a:r>
              <a:rPr lang="en-GB" sz="1200" dirty="0" err="1">
                <a:latin typeface="Arial" panose="020B0604020202020204" pitchFamily="34" charset="0"/>
              </a:rPr>
              <a:t>Zubek</a:t>
            </a:r>
            <a:r>
              <a:rPr lang="en-GB" sz="1200" dirty="0">
                <a:latin typeface="Arial" panose="020B0604020202020204" pitchFamily="34" charset="0"/>
              </a:rPr>
              <a:t>:</a:t>
            </a:r>
          </a:p>
          <a:p>
            <a:pPr>
              <a:buFont typeface="+mj-lt"/>
              <a:buAutoNum type="arabicPeriod"/>
            </a:pPr>
            <a:r>
              <a:rPr lang="en-GB" sz="1200" dirty="0">
                <a:solidFill>
                  <a:schemeClr val="accent1"/>
                </a:solidFill>
                <a:latin typeface="Arial" panose="020B0604020202020204" pitchFamily="34" charset="0"/>
              </a:rPr>
              <a:t>Sensation</a:t>
            </a:r>
            <a:r>
              <a:rPr lang="en-GB" sz="1200" dirty="0">
                <a:latin typeface="Arial" panose="020B0604020202020204" pitchFamily="34" charset="0"/>
              </a:rPr>
              <a:t> (</a:t>
            </a:r>
            <a:r>
              <a:rPr lang="en-GB" sz="1200" i="1" dirty="0">
                <a:latin typeface="Arial" panose="020B0604020202020204" pitchFamily="34" charset="0"/>
              </a:rPr>
              <a:t>Game as sense-pleasure</a:t>
            </a:r>
            <a:r>
              <a:rPr lang="en-GB" sz="1200" dirty="0">
                <a:latin typeface="Arial" panose="020B0604020202020204" pitchFamily="34" charset="0"/>
              </a:rPr>
              <a:t>): Player experiences something completely unfamiliar.</a:t>
            </a:r>
          </a:p>
          <a:p>
            <a:pPr>
              <a:buFont typeface="+mj-lt"/>
              <a:buAutoNum type="arabicPeriod"/>
            </a:pPr>
            <a:r>
              <a:rPr lang="en-GB" sz="1200" dirty="0">
                <a:solidFill>
                  <a:schemeClr val="accent1"/>
                </a:solidFill>
                <a:latin typeface="Arial" panose="020B0604020202020204" pitchFamily="34" charset="0"/>
              </a:rPr>
              <a:t>Fantasy </a:t>
            </a:r>
            <a:r>
              <a:rPr lang="en-GB" sz="1200" dirty="0">
                <a:latin typeface="Arial" panose="020B0604020202020204" pitchFamily="34" charset="0"/>
              </a:rPr>
              <a:t>(</a:t>
            </a:r>
            <a:r>
              <a:rPr lang="en-GB" sz="1200" i="1" dirty="0">
                <a:latin typeface="Arial" panose="020B0604020202020204" pitchFamily="34" charset="0"/>
              </a:rPr>
              <a:t>Game as make-believe</a:t>
            </a:r>
            <a:r>
              <a:rPr lang="en-GB" sz="1200" dirty="0">
                <a:latin typeface="Arial" panose="020B0604020202020204" pitchFamily="34" charset="0"/>
              </a:rPr>
              <a:t>): Imaginary world.</a:t>
            </a:r>
          </a:p>
          <a:p>
            <a:pPr>
              <a:buFont typeface="+mj-lt"/>
              <a:buAutoNum type="arabicPeriod"/>
            </a:pPr>
            <a:r>
              <a:rPr lang="en-GB" sz="1200" dirty="0">
                <a:solidFill>
                  <a:schemeClr val="accent1"/>
                </a:solidFill>
                <a:latin typeface="Arial" panose="020B0604020202020204" pitchFamily="34" charset="0"/>
              </a:rPr>
              <a:t>Narrative</a:t>
            </a:r>
            <a:r>
              <a:rPr lang="en-GB" sz="1200" dirty="0">
                <a:latin typeface="Arial" panose="020B0604020202020204" pitchFamily="34" charset="0"/>
              </a:rPr>
              <a:t> (</a:t>
            </a:r>
            <a:r>
              <a:rPr lang="en-GB" sz="1200" i="1" dirty="0">
                <a:latin typeface="Arial" panose="020B0604020202020204" pitchFamily="34" charset="0"/>
              </a:rPr>
              <a:t>Game as drama</a:t>
            </a:r>
            <a:r>
              <a:rPr lang="en-GB" sz="1200" dirty="0">
                <a:latin typeface="Arial" panose="020B0604020202020204" pitchFamily="34" charset="0"/>
              </a:rPr>
              <a:t>): A story that drives the player to keep coming back</a:t>
            </a:r>
          </a:p>
          <a:p>
            <a:pPr>
              <a:buFont typeface="+mj-lt"/>
              <a:buAutoNum type="arabicPeriod"/>
            </a:pPr>
            <a:r>
              <a:rPr lang="en-GB" sz="1200" dirty="0">
                <a:solidFill>
                  <a:srgbClr val="FFC000"/>
                </a:solidFill>
                <a:latin typeface="Arial" panose="020B0604020202020204" pitchFamily="34" charset="0"/>
              </a:rPr>
              <a:t>Challenge</a:t>
            </a:r>
            <a:r>
              <a:rPr lang="en-GB" sz="1200" dirty="0">
                <a:latin typeface="Arial" panose="020B0604020202020204" pitchFamily="34" charset="0"/>
              </a:rPr>
              <a:t> (</a:t>
            </a:r>
            <a:r>
              <a:rPr lang="en-GB" sz="1200" i="1" dirty="0">
                <a:latin typeface="Arial" panose="020B0604020202020204" pitchFamily="34" charset="0"/>
              </a:rPr>
              <a:t>Game as obstacle course</a:t>
            </a:r>
            <a:r>
              <a:rPr lang="en-GB" sz="1200" dirty="0">
                <a:latin typeface="Arial" panose="020B0604020202020204" pitchFamily="34" charset="0"/>
              </a:rPr>
              <a:t>): Urge to master something. Boosts a game's </a:t>
            </a:r>
            <a:r>
              <a:rPr lang="en-GB" sz="1200" dirty="0" err="1">
                <a:latin typeface="Arial" panose="020B0604020202020204" pitchFamily="34" charset="0"/>
              </a:rPr>
              <a:t>replayability</a:t>
            </a:r>
            <a:r>
              <a:rPr lang="en-GB" sz="1200" dirty="0">
                <a:latin typeface="Arial" panose="020B0604020202020204" pitchFamily="34" charset="0"/>
              </a:rPr>
              <a:t>.</a:t>
            </a:r>
          </a:p>
          <a:p>
            <a:pPr>
              <a:buFont typeface="+mj-lt"/>
              <a:buAutoNum type="arabicPeriod"/>
            </a:pPr>
            <a:r>
              <a:rPr lang="en-GB" sz="1200" dirty="0">
                <a:solidFill>
                  <a:schemeClr val="accent1"/>
                </a:solidFill>
                <a:latin typeface="Arial" panose="020B0604020202020204" pitchFamily="34" charset="0"/>
              </a:rPr>
              <a:t>Fellowship</a:t>
            </a:r>
            <a:r>
              <a:rPr lang="en-GB" sz="1200" dirty="0">
                <a:latin typeface="Arial" panose="020B0604020202020204" pitchFamily="34" charset="0"/>
              </a:rPr>
              <a:t> (</a:t>
            </a:r>
            <a:r>
              <a:rPr lang="en-GB" sz="1200" i="1" dirty="0">
                <a:latin typeface="Arial" panose="020B0604020202020204" pitchFamily="34" charset="0"/>
              </a:rPr>
              <a:t>Game as social framework</a:t>
            </a:r>
            <a:r>
              <a:rPr lang="en-GB" sz="1200" dirty="0">
                <a:latin typeface="Arial" panose="020B0604020202020204" pitchFamily="34" charset="0"/>
              </a:rPr>
              <a:t>): A community where the player is an active part of it. Almost exclusive for multiplayer games.</a:t>
            </a:r>
          </a:p>
          <a:p>
            <a:pPr>
              <a:buFont typeface="+mj-lt"/>
              <a:buAutoNum type="arabicPeriod"/>
            </a:pPr>
            <a:r>
              <a:rPr lang="en-GB" sz="1200" dirty="0">
                <a:solidFill>
                  <a:schemeClr val="accent1"/>
                </a:solidFill>
                <a:latin typeface="Arial" panose="020B0604020202020204" pitchFamily="34" charset="0"/>
              </a:rPr>
              <a:t>Discovery</a:t>
            </a:r>
            <a:r>
              <a:rPr lang="en-GB" sz="1200" dirty="0">
                <a:latin typeface="Arial" panose="020B0604020202020204" pitchFamily="34" charset="0"/>
              </a:rPr>
              <a:t> (</a:t>
            </a:r>
            <a:r>
              <a:rPr lang="en-GB" sz="1200" i="1" dirty="0">
                <a:latin typeface="Arial" panose="020B0604020202020204" pitchFamily="34" charset="0"/>
              </a:rPr>
              <a:t>Game as uncharted territory</a:t>
            </a:r>
            <a:r>
              <a:rPr lang="en-GB" sz="1200" dirty="0">
                <a:latin typeface="Arial" panose="020B0604020202020204" pitchFamily="34" charset="0"/>
              </a:rPr>
              <a:t>): Urge to explore game world.</a:t>
            </a:r>
          </a:p>
          <a:p>
            <a:pPr>
              <a:buFont typeface="+mj-lt"/>
              <a:buAutoNum type="arabicPeriod"/>
            </a:pPr>
            <a:r>
              <a:rPr lang="en-GB" sz="1200" dirty="0">
                <a:solidFill>
                  <a:schemeClr val="accent1"/>
                </a:solidFill>
                <a:latin typeface="Arial" panose="020B0604020202020204" pitchFamily="34" charset="0"/>
              </a:rPr>
              <a:t>Expression</a:t>
            </a:r>
            <a:r>
              <a:rPr lang="en-GB" sz="1200" dirty="0">
                <a:latin typeface="Arial" panose="020B0604020202020204" pitchFamily="34" charset="0"/>
              </a:rPr>
              <a:t> (</a:t>
            </a:r>
            <a:r>
              <a:rPr lang="en-GB" sz="1200" i="1" dirty="0">
                <a:latin typeface="Arial" panose="020B0604020202020204" pitchFamily="34" charset="0"/>
              </a:rPr>
              <a:t>Game as self-discovery</a:t>
            </a:r>
            <a:r>
              <a:rPr lang="en-GB" sz="1200" dirty="0">
                <a:latin typeface="Arial" panose="020B0604020202020204" pitchFamily="34" charset="0"/>
              </a:rPr>
              <a:t>): Own creativity. For example, creating character resembling player's own avatar.</a:t>
            </a:r>
          </a:p>
          <a:p>
            <a:pPr>
              <a:buFont typeface="+mj-lt"/>
              <a:buAutoNum type="arabicPeriod"/>
            </a:pPr>
            <a:r>
              <a:rPr lang="en-GB" sz="1200" dirty="0">
                <a:solidFill>
                  <a:schemeClr val="accent1"/>
                </a:solidFill>
                <a:latin typeface="Arial" panose="020B0604020202020204" pitchFamily="34" charset="0"/>
              </a:rPr>
              <a:t>Submission</a:t>
            </a:r>
            <a:r>
              <a:rPr lang="en-GB" sz="1200" dirty="0">
                <a:latin typeface="Arial" panose="020B0604020202020204" pitchFamily="34" charset="0"/>
              </a:rPr>
              <a:t> (</a:t>
            </a:r>
            <a:r>
              <a:rPr lang="en-GB" sz="1200" i="1" dirty="0">
                <a:latin typeface="Arial" panose="020B0604020202020204" pitchFamily="34" charset="0"/>
              </a:rPr>
              <a:t>Game as pastime</a:t>
            </a:r>
            <a:r>
              <a:rPr lang="en-GB" sz="1200" dirty="0">
                <a:latin typeface="Arial" panose="020B0604020202020204" pitchFamily="34" charset="0"/>
              </a:rPr>
              <a:t>): Connection to the game, as a whole, despite of constraints.</a:t>
            </a:r>
            <a:endParaRPr lang="en-GB" sz="1200" b="0" i="0" dirty="0">
              <a:effectLst/>
              <a:latin typeface="Arial" panose="020B0604020202020204" pitchFamily="34" charset="0"/>
            </a:endParaRPr>
          </a:p>
        </p:txBody>
      </p:sp>
      <p:sp>
        <p:nvSpPr>
          <p:cNvPr id="6" name="Rectangle 5">
            <a:extLst>
              <a:ext uri="{FF2B5EF4-FFF2-40B4-BE49-F238E27FC236}">
                <a16:creationId xmlns:a16="http://schemas.microsoft.com/office/drawing/2014/main" id="{E5DEC28A-00CE-43E8-9F9D-BC3BF6CD97F4}"/>
              </a:ext>
            </a:extLst>
          </p:cNvPr>
          <p:cNvSpPr/>
          <p:nvPr/>
        </p:nvSpPr>
        <p:spPr>
          <a:xfrm>
            <a:off x="6372988" y="1481545"/>
            <a:ext cx="2286000" cy="2308324"/>
          </a:xfrm>
          <a:prstGeom prst="rect">
            <a:avLst/>
          </a:prstGeom>
        </p:spPr>
        <p:txBody>
          <a:bodyPr wrap="square">
            <a:spAutoFit/>
          </a:bodyPr>
          <a:lstStyle/>
          <a:p>
            <a:r>
              <a:rPr lang="en-GB" b="1" u="sng" kern="700" dirty="0">
                <a:latin typeface="Arial" panose="020B0604020202020204" pitchFamily="34" charset="0"/>
                <a:cs typeface="Arial" panose="020B0604020202020204" pitchFamily="34" charset="0"/>
              </a:rPr>
              <a:t>Six Emotions are:</a:t>
            </a:r>
          </a:p>
          <a:p>
            <a:r>
              <a:rPr lang="en-GB" b="1" u="sng" kern="700" dirty="0">
                <a:latin typeface="Arial" panose="020B0604020202020204" pitchFamily="34" charset="0"/>
                <a:cs typeface="Arial" panose="020B0604020202020204" pitchFamily="34" charset="0"/>
              </a:rPr>
              <a:t> </a:t>
            </a:r>
          </a:p>
          <a:p>
            <a:r>
              <a:rPr lang="en-GB" kern="700" dirty="0">
                <a:latin typeface="Arial" panose="020B0604020202020204" pitchFamily="34" charset="0"/>
                <a:cs typeface="Arial" panose="020B0604020202020204" pitchFamily="34" charset="0"/>
              </a:rPr>
              <a:t>Fear</a:t>
            </a:r>
          </a:p>
          <a:p>
            <a:r>
              <a:rPr lang="en-GB" kern="700" dirty="0">
                <a:latin typeface="Arial" panose="020B0604020202020204" pitchFamily="34" charset="0"/>
                <a:cs typeface="Arial" panose="020B0604020202020204" pitchFamily="34" charset="0"/>
              </a:rPr>
              <a:t>Anger</a:t>
            </a:r>
          </a:p>
          <a:p>
            <a:r>
              <a:rPr lang="en-GB" kern="700" dirty="0">
                <a:latin typeface="Arial" panose="020B0604020202020204" pitchFamily="34" charset="0"/>
                <a:cs typeface="Arial" panose="020B0604020202020204" pitchFamily="34" charset="0"/>
              </a:rPr>
              <a:t>Joy /happiness</a:t>
            </a:r>
          </a:p>
          <a:p>
            <a:r>
              <a:rPr lang="en-GB" kern="700" dirty="0">
                <a:latin typeface="Arial" panose="020B0604020202020204" pitchFamily="34" charset="0"/>
                <a:cs typeface="Arial" panose="020B0604020202020204" pitchFamily="34" charset="0"/>
              </a:rPr>
              <a:t>Pride</a:t>
            </a:r>
          </a:p>
          <a:p>
            <a:r>
              <a:rPr lang="en-GB" kern="700" dirty="0">
                <a:latin typeface="Arial" panose="020B0604020202020204" pitchFamily="34" charset="0"/>
                <a:cs typeface="Arial" panose="020B0604020202020204" pitchFamily="34" charset="0"/>
              </a:rPr>
              <a:t>Sadness</a:t>
            </a:r>
          </a:p>
          <a:p>
            <a:r>
              <a:rPr lang="en-GB" kern="700" dirty="0">
                <a:latin typeface="Arial" panose="020B0604020202020204" pitchFamily="34" charset="0"/>
                <a:cs typeface="Arial" panose="020B0604020202020204" pitchFamily="34" charset="0"/>
              </a:rPr>
              <a:t>Excitement</a:t>
            </a:r>
            <a:endParaRPr lang="en-GB" dirty="0"/>
          </a:p>
        </p:txBody>
      </p:sp>
    </p:spTree>
    <p:extLst>
      <p:ext uri="{BB962C8B-B14F-4D97-AF65-F5344CB8AC3E}">
        <p14:creationId xmlns:p14="http://schemas.microsoft.com/office/powerpoint/2010/main" val="663170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0391-2B29-4C53-B1E5-B3C32DEA43FC}"/>
              </a:ext>
            </a:extLst>
          </p:cNvPr>
          <p:cNvSpPr>
            <a:spLocks noGrp="1"/>
          </p:cNvSpPr>
          <p:nvPr>
            <p:ph type="title"/>
          </p:nvPr>
        </p:nvSpPr>
        <p:spPr>
          <a:xfrm>
            <a:off x="420328" y="213132"/>
            <a:ext cx="7819921" cy="1131570"/>
          </a:xfrm>
        </p:spPr>
        <p:txBody>
          <a:bodyPr/>
          <a:lstStyle/>
          <a:p>
            <a:r>
              <a:rPr lang="en-GB" dirty="0"/>
              <a:t>Making that experience</a:t>
            </a:r>
          </a:p>
        </p:txBody>
      </p:sp>
      <p:sp>
        <p:nvSpPr>
          <p:cNvPr id="4" name="Slide Number Placeholder 3">
            <a:extLst>
              <a:ext uri="{FF2B5EF4-FFF2-40B4-BE49-F238E27FC236}">
                <a16:creationId xmlns:a16="http://schemas.microsoft.com/office/drawing/2014/main" id="{60FFE431-575E-4803-B7A2-A7D873414F2A}"/>
              </a:ext>
            </a:extLst>
          </p:cNvPr>
          <p:cNvSpPr>
            <a:spLocks noGrp="1"/>
          </p:cNvSpPr>
          <p:nvPr>
            <p:ph type="sldNum" sz="quarter" idx="12"/>
          </p:nvPr>
        </p:nvSpPr>
        <p:spPr/>
        <p:txBody>
          <a:bodyPr/>
          <a:lstStyle/>
          <a:p>
            <a:fld id="{93D4C1C2-5B6E-2F46-9ED0-2C366A772FD4}" type="slidenum">
              <a:rPr lang="en-GB" smtClean="0"/>
              <a:t>7</a:t>
            </a:fld>
            <a:endParaRPr lang="en-GB"/>
          </a:p>
        </p:txBody>
      </p:sp>
      <p:sp>
        <p:nvSpPr>
          <p:cNvPr id="6" name="Content Placeholder 5">
            <a:extLst>
              <a:ext uri="{FF2B5EF4-FFF2-40B4-BE49-F238E27FC236}">
                <a16:creationId xmlns:a16="http://schemas.microsoft.com/office/drawing/2014/main" id="{EC085338-7A69-47FB-9D1C-920D0E79218F}"/>
              </a:ext>
            </a:extLst>
          </p:cNvPr>
          <p:cNvSpPr>
            <a:spLocks noGrp="1"/>
          </p:cNvSpPr>
          <p:nvPr>
            <p:ph idx="1"/>
          </p:nvPr>
        </p:nvSpPr>
        <p:spPr>
          <a:xfrm>
            <a:off x="420328" y="1376028"/>
            <a:ext cx="4548117" cy="3154680"/>
          </a:xfrm>
        </p:spPr>
        <p:txBody>
          <a:bodyPr>
            <a:noAutofit/>
          </a:bodyPr>
          <a:lstStyle/>
          <a:p>
            <a:r>
              <a:rPr lang="en-GB" sz="1500" dirty="0"/>
              <a:t>Game designers only care about what </a:t>
            </a:r>
            <a:r>
              <a:rPr lang="en-GB" sz="1500" i="1" dirty="0"/>
              <a:t>seems </a:t>
            </a:r>
            <a:r>
              <a:rPr lang="en-GB" sz="1500" dirty="0"/>
              <a:t>to exist. The player and the game are real. The experience is imaginary but game designers are judged by the quality of this imaginary thing because it is the reason people play games.</a:t>
            </a:r>
          </a:p>
          <a:p>
            <a:r>
              <a:rPr lang="en-GB" sz="1500" dirty="0"/>
              <a:t>In a sense, this is the dream of “artificial reality ” — to be able to create experiences that are in no way limited by the constraints of the medium that delivers the experiences. It is a beautiful dream, but only a dream.</a:t>
            </a:r>
          </a:p>
          <a:p>
            <a:r>
              <a:rPr lang="en-GB" sz="1500" dirty="0"/>
              <a:t>We create an artefact that a player interacts with, and cross our fingers that the experience that takes place during that interaction is something they will enjoy. </a:t>
            </a:r>
          </a:p>
          <a:p>
            <a:r>
              <a:rPr lang="en-GB" sz="1500" dirty="0"/>
              <a:t>This is why deep listening is so essential for a game design.</a:t>
            </a:r>
          </a:p>
          <a:p>
            <a:endParaRPr lang="en-GB" sz="1500" dirty="0"/>
          </a:p>
        </p:txBody>
      </p:sp>
      <p:pic>
        <p:nvPicPr>
          <p:cNvPr id="3074" name="Picture 2" descr="Image result for Total Recall 1990 gif">
            <a:extLst>
              <a:ext uri="{FF2B5EF4-FFF2-40B4-BE49-F238E27FC236}">
                <a16:creationId xmlns:a16="http://schemas.microsoft.com/office/drawing/2014/main" id="{DF2D424F-6F10-4FF4-86A5-8AAD0112E59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85611" y="1864226"/>
            <a:ext cx="2017166" cy="28256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hip in a bottle">
            <a:extLst>
              <a:ext uri="{FF2B5EF4-FFF2-40B4-BE49-F238E27FC236}">
                <a16:creationId xmlns:a16="http://schemas.microsoft.com/office/drawing/2014/main" id="{2687CF6E-3DF3-4B96-BAAD-2868699E7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445" y="3176953"/>
            <a:ext cx="2017166" cy="1512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5DEC519-4C1A-408A-9872-B3BA6E8F9626}"/>
              </a:ext>
            </a:extLst>
          </p:cNvPr>
          <p:cNvSpPr/>
          <p:nvPr/>
        </p:nvSpPr>
        <p:spPr>
          <a:xfrm>
            <a:off x="6548981" y="1389897"/>
            <a:ext cx="2890428" cy="276999"/>
          </a:xfrm>
          <a:prstGeom prst="rect">
            <a:avLst/>
          </a:prstGeom>
        </p:spPr>
        <p:txBody>
          <a:bodyPr wrap="square">
            <a:spAutoFit/>
          </a:bodyPr>
          <a:lstStyle/>
          <a:p>
            <a:r>
              <a:rPr lang="en-GB" sz="1200" dirty="0"/>
              <a:t>We cannot create experiences directly</a:t>
            </a:r>
          </a:p>
        </p:txBody>
      </p:sp>
    </p:spTree>
    <p:extLst>
      <p:ext uri="{BB962C8B-B14F-4D97-AF65-F5344CB8AC3E}">
        <p14:creationId xmlns:p14="http://schemas.microsoft.com/office/powerpoint/2010/main" val="11992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 calcmode="lin" valueType="num">
                                      <p:cBhvr additive="base">
                                        <p:cTn id="37" dur="500" fill="hold"/>
                                        <p:tgtEl>
                                          <p:spTgt spid="3074"/>
                                        </p:tgtEl>
                                        <p:attrNameLst>
                                          <p:attrName>ppt_x</p:attrName>
                                        </p:attrNameLst>
                                      </p:cBhvr>
                                      <p:tavLst>
                                        <p:tav tm="0">
                                          <p:val>
                                            <p:strVal val="#ppt_x"/>
                                          </p:val>
                                        </p:tav>
                                        <p:tav tm="100000">
                                          <p:val>
                                            <p:strVal val="#ppt_x"/>
                                          </p:val>
                                        </p:tav>
                                      </p:tavLst>
                                    </p:anim>
                                    <p:anim calcmode="lin" valueType="num">
                                      <p:cBhvr additive="base">
                                        <p:cTn id="38" dur="500" fill="hold"/>
                                        <p:tgtEl>
                                          <p:spTgt spid="307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76"/>
                                        </p:tgtEl>
                                        <p:attrNameLst>
                                          <p:attrName>style.visibility</p:attrName>
                                        </p:attrNameLst>
                                      </p:cBhvr>
                                      <p:to>
                                        <p:strVal val="visible"/>
                                      </p:to>
                                    </p:set>
                                    <p:anim calcmode="lin" valueType="num">
                                      <p:cBhvr additive="base">
                                        <p:cTn id="41" dur="500" fill="hold"/>
                                        <p:tgtEl>
                                          <p:spTgt spid="3076"/>
                                        </p:tgtEl>
                                        <p:attrNameLst>
                                          <p:attrName>ppt_x</p:attrName>
                                        </p:attrNameLst>
                                      </p:cBhvr>
                                      <p:tavLst>
                                        <p:tav tm="0">
                                          <p:val>
                                            <p:strVal val="#ppt_x"/>
                                          </p:val>
                                        </p:tav>
                                        <p:tav tm="100000">
                                          <p:val>
                                            <p:strVal val="#ppt_x"/>
                                          </p:val>
                                        </p:tav>
                                      </p:tavLst>
                                    </p:anim>
                                    <p:anim calcmode="lin" valueType="num">
                                      <p:cBhvr additive="base">
                                        <p:cTn id="4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781-8B60-4F35-AB46-1B2F6B79A7AB}"/>
              </a:ext>
            </a:extLst>
          </p:cNvPr>
          <p:cNvSpPr>
            <a:spLocks noGrp="1"/>
          </p:cNvSpPr>
          <p:nvPr>
            <p:ph type="title"/>
          </p:nvPr>
        </p:nvSpPr>
        <p:spPr>
          <a:xfrm>
            <a:off x="475707" y="213132"/>
            <a:ext cx="2931170" cy="1131570"/>
          </a:xfrm>
        </p:spPr>
        <p:txBody>
          <a:bodyPr>
            <a:normAutofit/>
          </a:bodyPr>
          <a:lstStyle/>
          <a:p>
            <a:r>
              <a:rPr lang="en-GB" sz="1800" dirty="0"/>
              <a:t>Is This Unique to Games?</a:t>
            </a:r>
          </a:p>
        </p:txBody>
      </p:sp>
      <p:sp>
        <p:nvSpPr>
          <p:cNvPr id="6" name="Content Placeholder 5">
            <a:extLst>
              <a:ext uri="{FF2B5EF4-FFF2-40B4-BE49-F238E27FC236}">
                <a16:creationId xmlns:a16="http://schemas.microsoft.com/office/drawing/2014/main" id="{B7CCDF19-7067-4EFF-87A1-8B61CC9C2946}"/>
              </a:ext>
            </a:extLst>
          </p:cNvPr>
          <p:cNvSpPr>
            <a:spLocks noGrp="1"/>
          </p:cNvSpPr>
          <p:nvPr>
            <p:ph idx="1"/>
          </p:nvPr>
        </p:nvSpPr>
        <p:spPr>
          <a:xfrm>
            <a:off x="475707" y="1508760"/>
            <a:ext cx="2757509" cy="3154680"/>
          </a:xfrm>
        </p:spPr>
        <p:txBody>
          <a:bodyPr>
            <a:normAutofit/>
          </a:bodyPr>
          <a:lstStyle/>
          <a:p>
            <a:r>
              <a:rPr lang="en-GB" sz="1400" dirty="0"/>
              <a:t>Designers of all types of entertainment — books, movies, plays, music, rides, everything — have to cope with the same issue: </a:t>
            </a:r>
            <a:r>
              <a:rPr lang="en-GB" sz="1400" dirty="0">
                <a:solidFill>
                  <a:schemeClr val="accent1"/>
                </a:solidFill>
              </a:rPr>
              <a:t>How can you create something that will generate a certain experience when a person interacts with it?</a:t>
            </a:r>
          </a:p>
          <a:p>
            <a:endParaRPr lang="en-GB" sz="1400" dirty="0"/>
          </a:p>
          <a:p>
            <a:r>
              <a:rPr lang="en-GB" sz="1400" dirty="0"/>
              <a:t>Game designers don’t have it so easy. We give the player a great deal of control over the pacing and sequence of events in the experience.</a:t>
            </a:r>
          </a:p>
        </p:txBody>
      </p:sp>
      <p:sp>
        <p:nvSpPr>
          <p:cNvPr id="71" name="Rectangle 70">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098" name="Picture 2" descr="Image result for books">
            <a:extLst>
              <a:ext uri="{FF2B5EF4-FFF2-40B4-BE49-F238E27FC236}">
                <a16:creationId xmlns:a16="http://schemas.microsoft.com/office/drawing/2014/main" id="{070B13B1-5C03-439F-9DEC-DCEE91A38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48" r="22640" b="-2"/>
          <a:stretch/>
        </p:blipFill>
        <p:spPr bwMode="auto">
          <a:xfrm>
            <a:off x="3939402" y="448975"/>
            <a:ext cx="4712701" cy="42144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A1B9A9E-F83E-4015-BF0B-F53D858A7AB2}"/>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8</a:t>
            </a:fld>
            <a:endParaRPr lang="en-GB">
              <a:solidFill>
                <a:schemeClr val="bg2"/>
              </a:solidFill>
            </a:endParaRPr>
          </a:p>
        </p:txBody>
      </p:sp>
    </p:spTree>
    <p:extLst>
      <p:ext uri="{BB962C8B-B14F-4D97-AF65-F5344CB8AC3E}">
        <p14:creationId xmlns:p14="http://schemas.microsoft.com/office/powerpoint/2010/main" val="396725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019C-13C4-40F9-9D8B-08D100F3DA90}"/>
              </a:ext>
            </a:extLst>
          </p:cNvPr>
          <p:cNvSpPr>
            <a:spLocks noGrp="1"/>
          </p:cNvSpPr>
          <p:nvPr>
            <p:ph type="title"/>
          </p:nvPr>
        </p:nvSpPr>
        <p:spPr>
          <a:xfrm>
            <a:off x="475707" y="213132"/>
            <a:ext cx="2753156" cy="1131570"/>
          </a:xfrm>
        </p:spPr>
        <p:txBody>
          <a:bodyPr>
            <a:normAutofit/>
          </a:bodyPr>
          <a:lstStyle/>
          <a:p>
            <a:r>
              <a:rPr lang="en-GB" dirty="0"/>
              <a:t>Experience</a:t>
            </a:r>
          </a:p>
        </p:txBody>
      </p:sp>
      <p:sp>
        <p:nvSpPr>
          <p:cNvPr id="3" name="Content Placeholder 2">
            <a:extLst>
              <a:ext uri="{FF2B5EF4-FFF2-40B4-BE49-F238E27FC236}">
                <a16:creationId xmlns:a16="http://schemas.microsoft.com/office/drawing/2014/main" id="{F4EB9274-0CE6-40A0-9BB5-65B2A29C13BF}"/>
              </a:ext>
            </a:extLst>
          </p:cNvPr>
          <p:cNvSpPr>
            <a:spLocks noGrp="1"/>
          </p:cNvSpPr>
          <p:nvPr>
            <p:ph idx="1"/>
          </p:nvPr>
        </p:nvSpPr>
        <p:spPr>
          <a:xfrm>
            <a:off x="475707" y="1508759"/>
            <a:ext cx="2757509" cy="1957111"/>
          </a:xfrm>
        </p:spPr>
        <p:txBody>
          <a:bodyPr>
            <a:normAutofit/>
          </a:bodyPr>
          <a:lstStyle/>
          <a:p>
            <a:r>
              <a:rPr lang="en-GB" sz="1800" dirty="0"/>
              <a:t>Theme is just context for the core aesthetics of a game.</a:t>
            </a:r>
          </a:p>
        </p:txBody>
      </p:sp>
      <p:sp>
        <p:nvSpPr>
          <p:cNvPr id="71" name="Rectangle 70">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122" name="Picture 2" descr="In Hanabi, the primary experience is not about collecting cards in numeric order.">
            <a:extLst>
              <a:ext uri="{FF2B5EF4-FFF2-40B4-BE49-F238E27FC236}">
                <a16:creationId xmlns:a16="http://schemas.microsoft.com/office/drawing/2014/main" id="{2A3E7FFE-9844-4249-9432-BAA3E3F5E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29" r="5803" b="-2"/>
          <a:stretch/>
        </p:blipFill>
        <p:spPr bwMode="auto">
          <a:xfrm>
            <a:off x="3908323" y="213132"/>
            <a:ext cx="2184935" cy="19539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0C8B62-AB0B-42FF-8C70-DEB1D571DDA1}"/>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9</a:t>
            </a:fld>
            <a:endParaRPr lang="en-GB">
              <a:solidFill>
                <a:schemeClr val="bg2"/>
              </a:solidFill>
            </a:endParaRPr>
          </a:p>
        </p:txBody>
      </p:sp>
      <p:sp>
        <p:nvSpPr>
          <p:cNvPr id="5" name="TextBox 4">
            <a:extLst>
              <a:ext uri="{FF2B5EF4-FFF2-40B4-BE49-F238E27FC236}">
                <a16:creationId xmlns:a16="http://schemas.microsoft.com/office/drawing/2014/main" id="{821B6FCB-62EF-49E8-8BD4-1EAACEEE72E8}"/>
              </a:ext>
            </a:extLst>
          </p:cNvPr>
          <p:cNvSpPr txBox="1"/>
          <p:nvPr/>
        </p:nvSpPr>
        <p:spPr>
          <a:xfrm>
            <a:off x="3908323" y="2308123"/>
            <a:ext cx="2184935" cy="600164"/>
          </a:xfrm>
          <a:prstGeom prst="rect">
            <a:avLst/>
          </a:prstGeom>
          <a:noFill/>
        </p:spPr>
        <p:txBody>
          <a:bodyPr wrap="square" rtlCol="0">
            <a:spAutoFit/>
          </a:bodyPr>
          <a:lstStyle/>
          <a:p>
            <a:r>
              <a:rPr lang="en-GB" sz="1100" dirty="0">
                <a:solidFill>
                  <a:schemeClr val="bg1"/>
                </a:solidFill>
              </a:rPr>
              <a:t>In </a:t>
            </a:r>
            <a:r>
              <a:rPr lang="en-GB" sz="1100" dirty="0" err="1">
                <a:solidFill>
                  <a:schemeClr val="bg1"/>
                </a:solidFill>
              </a:rPr>
              <a:t>Hanabi</a:t>
            </a:r>
            <a:r>
              <a:rPr lang="en-GB" sz="1100" dirty="0">
                <a:solidFill>
                  <a:schemeClr val="bg1"/>
                </a:solidFill>
              </a:rPr>
              <a:t>, the primary experience is not about collecting cards in numeric order.</a:t>
            </a:r>
          </a:p>
        </p:txBody>
      </p:sp>
      <p:sp>
        <p:nvSpPr>
          <p:cNvPr id="9" name="TextBox 8">
            <a:extLst>
              <a:ext uri="{FF2B5EF4-FFF2-40B4-BE49-F238E27FC236}">
                <a16:creationId xmlns:a16="http://schemas.microsoft.com/office/drawing/2014/main" id="{50DB6A95-10D0-4C96-BFFE-D9F291C3C241}"/>
              </a:ext>
            </a:extLst>
          </p:cNvPr>
          <p:cNvSpPr txBox="1"/>
          <p:nvPr/>
        </p:nvSpPr>
        <p:spPr>
          <a:xfrm>
            <a:off x="6765823" y="3067870"/>
            <a:ext cx="2196753" cy="1661993"/>
          </a:xfrm>
          <a:prstGeom prst="rect">
            <a:avLst/>
          </a:prstGeom>
          <a:noFill/>
        </p:spPr>
        <p:txBody>
          <a:bodyPr wrap="square" rtlCol="0">
            <a:spAutoFit/>
          </a:bodyPr>
          <a:lstStyle/>
          <a:p>
            <a:r>
              <a:rPr lang="en-GB" dirty="0">
                <a:solidFill>
                  <a:schemeClr val="bg1"/>
                </a:solidFill>
              </a:rPr>
              <a:t>Empathy game </a:t>
            </a:r>
          </a:p>
          <a:p>
            <a:endParaRPr lang="en-GB" sz="1100" dirty="0">
              <a:solidFill>
                <a:schemeClr val="bg1"/>
              </a:solidFill>
            </a:endParaRPr>
          </a:p>
          <a:p>
            <a:r>
              <a:rPr lang="en-GB" sz="1100" dirty="0">
                <a:solidFill>
                  <a:schemeClr val="bg1"/>
                </a:solidFill>
              </a:rPr>
              <a:t>Player take the role of a border crossing </a:t>
            </a:r>
            <a:r>
              <a:rPr lang="en-GB" sz="1100" dirty="0">
                <a:solidFill>
                  <a:schemeClr val="bg1"/>
                </a:solidFill>
                <a:hlinkClick r:id="rId4" tooltip="Immigration officer">
                  <a:extLst>
                    <a:ext uri="{A12FA001-AC4F-418D-AE19-62706E023703}">
                      <ahyp:hlinkClr xmlns:ahyp="http://schemas.microsoft.com/office/drawing/2018/hyperlinkcolor" val="tx"/>
                    </a:ext>
                  </a:extLst>
                </a:hlinkClick>
              </a:rPr>
              <a:t>immigration officer</a:t>
            </a:r>
            <a:r>
              <a:rPr lang="en-GB" sz="1100" dirty="0">
                <a:solidFill>
                  <a:schemeClr val="bg1"/>
                </a:solidFill>
              </a:rPr>
              <a:t> in the fictional </a:t>
            </a:r>
            <a:r>
              <a:rPr lang="en-GB" sz="1100" dirty="0">
                <a:solidFill>
                  <a:schemeClr val="bg1"/>
                </a:solidFill>
                <a:hlinkClick r:id="rId5" tooltip="Dystopian">
                  <a:extLst>
                    <a:ext uri="{A12FA001-AC4F-418D-AE19-62706E023703}">
                      <ahyp:hlinkClr xmlns:ahyp="http://schemas.microsoft.com/office/drawing/2018/hyperlinkcolor" val="tx"/>
                    </a:ext>
                  </a:extLst>
                </a:hlinkClick>
              </a:rPr>
              <a:t>dystopian</a:t>
            </a:r>
            <a:r>
              <a:rPr lang="en-GB" sz="1100" dirty="0">
                <a:solidFill>
                  <a:schemeClr val="bg1"/>
                </a:solidFill>
              </a:rPr>
              <a:t> </a:t>
            </a:r>
            <a:r>
              <a:rPr lang="en-GB" sz="1100" dirty="0">
                <a:solidFill>
                  <a:schemeClr val="bg1"/>
                </a:solidFill>
                <a:hlinkClick r:id="rId6" tooltip="Eastern Bloc">
                  <a:extLst>
                    <a:ext uri="{A12FA001-AC4F-418D-AE19-62706E023703}">
                      <ahyp:hlinkClr xmlns:ahyp="http://schemas.microsoft.com/office/drawing/2018/hyperlinkcolor" val="tx"/>
                    </a:ext>
                  </a:extLst>
                </a:hlinkClick>
              </a:rPr>
              <a:t>Eastern Bloc</a:t>
            </a:r>
            <a:r>
              <a:rPr lang="en-GB" sz="1100" dirty="0">
                <a:solidFill>
                  <a:schemeClr val="bg1"/>
                </a:solidFill>
              </a:rPr>
              <a:t>-like country of </a:t>
            </a:r>
            <a:r>
              <a:rPr lang="en-GB" sz="1100" dirty="0" err="1">
                <a:solidFill>
                  <a:schemeClr val="bg1"/>
                </a:solidFill>
              </a:rPr>
              <a:t>Arstotzka</a:t>
            </a:r>
            <a:endParaRPr lang="en-GB" sz="1100" dirty="0">
              <a:solidFill>
                <a:schemeClr val="bg1"/>
              </a:solidFill>
            </a:endParaRPr>
          </a:p>
          <a:p>
            <a:endParaRPr lang="en-GB" sz="1100" dirty="0">
              <a:solidFill>
                <a:schemeClr val="bg1"/>
              </a:solidFill>
            </a:endParaRPr>
          </a:p>
          <a:p>
            <a:r>
              <a:rPr lang="en-GB" dirty="0"/>
              <a:t>empathy game</a:t>
            </a:r>
            <a:endParaRPr lang="en-GB" sz="1100" dirty="0">
              <a:solidFill>
                <a:schemeClr val="bg1"/>
              </a:solidFill>
            </a:endParaRPr>
          </a:p>
        </p:txBody>
      </p:sp>
      <p:pic>
        <p:nvPicPr>
          <p:cNvPr id="5124" name="Picture 4" descr="Papers, Please goes way deeper than just stamping passports.">
            <a:extLst>
              <a:ext uri="{FF2B5EF4-FFF2-40B4-BE49-F238E27FC236}">
                <a16:creationId xmlns:a16="http://schemas.microsoft.com/office/drawing/2014/main" id="{A5AB4C90-AEE9-458B-BC37-3AEEFE41D2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8323" y="306787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D908DC-4AF0-4593-BE5C-29948A1E9E8A}"/>
              </a:ext>
            </a:extLst>
          </p:cNvPr>
          <p:cNvSpPr/>
          <p:nvPr/>
        </p:nvSpPr>
        <p:spPr>
          <a:xfrm>
            <a:off x="6105076" y="216097"/>
            <a:ext cx="2857500" cy="1215717"/>
          </a:xfrm>
          <a:prstGeom prst="rect">
            <a:avLst/>
          </a:prstGeom>
        </p:spPr>
        <p:txBody>
          <a:bodyPr wrap="square">
            <a:spAutoFit/>
          </a:bodyPr>
          <a:lstStyle/>
          <a:p>
            <a:r>
              <a:rPr lang="en-GB" sz="1100" dirty="0">
                <a:solidFill>
                  <a:schemeClr val="bg1"/>
                </a:solidFill>
              </a:rPr>
              <a:t>It builds the kind of social connection that normally only develops after years of associating with a group of peers. The cards and what you do with them are only the avenue that this experience is built upon.</a:t>
            </a:r>
          </a:p>
          <a:p>
            <a:endParaRPr lang="en-GB" dirty="0">
              <a:solidFill>
                <a:schemeClr val="bg1"/>
              </a:solidFill>
            </a:endParaRPr>
          </a:p>
        </p:txBody>
      </p:sp>
    </p:spTree>
    <p:extLst>
      <p:ext uri="{BB962C8B-B14F-4D97-AF65-F5344CB8AC3E}">
        <p14:creationId xmlns:p14="http://schemas.microsoft.com/office/powerpoint/2010/main" val="1129267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TotalTime>
  <Words>8455</Words>
  <Application>Microsoft Office PowerPoint</Application>
  <PresentationFormat>On-screen Show (16:9)</PresentationFormat>
  <Paragraphs>524</Paragraphs>
  <Slides>36</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Corbel</vt:lpstr>
      <vt:lpstr>Wingdings</vt:lpstr>
      <vt:lpstr>Banded</vt:lpstr>
      <vt:lpstr>CT4005: Games Production</vt:lpstr>
      <vt:lpstr>PowerPoint Presentation</vt:lpstr>
      <vt:lpstr>Overview</vt:lpstr>
      <vt:lpstr>Player Experience</vt:lpstr>
      <vt:lpstr>The game is not the experience</vt:lpstr>
      <vt:lpstr>Aesthetics / mda / 6-11 Format</vt:lpstr>
      <vt:lpstr>Making that experience</vt:lpstr>
      <vt:lpstr>Is This Unique to Games?</vt:lpstr>
      <vt:lpstr>Experience</vt:lpstr>
      <vt:lpstr>The role of the game designer</vt:lpstr>
      <vt:lpstr>Where's this going -Play centric games design</vt:lpstr>
      <vt:lpstr>Inspiration</vt:lpstr>
      <vt:lpstr>Creativity - What inspires you? </vt:lpstr>
      <vt:lpstr>The role of the goal</vt:lpstr>
      <vt:lpstr>Player Experience Goals</vt:lpstr>
      <vt:lpstr>Player Experience Goals</vt:lpstr>
      <vt:lpstr>Example Player Experience Goals</vt:lpstr>
      <vt:lpstr>gAMEFlow</vt:lpstr>
      <vt:lpstr>Flow states</vt:lpstr>
      <vt:lpstr>Flow states</vt:lpstr>
      <vt:lpstr>Cut the Rope / Player Experience</vt:lpstr>
      <vt:lpstr>Cut the Rope – Post-mortem</vt:lpstr>
      <vt:lpstr>Player Experience - Goals</vt:lpstr>
      <vt:lpstr>Principle in level design</vt:lpstr>
      <vt:lpstr>The skinner box Effect</vt:lpstr>
      <vt:lpstr>Everquest</vt:lpstr>
      <vt:lpstr>Punishment </vt:lpstr>
      <vt:lpstr>Choices / decisions / dilemmas</vt:lpstr>
      <vt:lpstr>Choices / decisions / dilemmas</vt:lpstr>
      <vt:lpstr>Choices / decisions / dilemmas</vt:lpstr>
      <vt:lpstr>repetition</vt:lpstr>
      <vt:lpstr>Repetition Guidelines</vt:lpstr>
      <vt:lpstr>Reflection</vt:lpstr>
      <vt:lpstr>Reflection </vt:lpstr>
      <vt:lpstr>Engagement and Motivation</vt:lpstr>
      <vt:lpstr>practical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CT4005: Games Production</dc:title>
  <dc:creator>John Moss</dc:creator>
  <cp:lastModifiedBy>John Moss</cp:lastModifiedBy>
  <cp:revision>1</cp:revision>
  <dcterms:created xsi:type="dcterms:W3CDTF">2019-10-14T20:34:17Z</dcterms:created>
  <dcterms:modified xsi:type="dcterms:W3CDTF">2019-10-14T20:51:15Z</dcterms:modified>
</cp:coreProperties>
</file>